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4" r:id="rId5"/>
    <p:sldMasterId id="2147483694" r:id="rId6"/>
  </p:sldMasterIdLst>
  <p:notesMasterIdLst>
    <p:notesMasterId r:id="rId37"/>
  </p:notesMasterIdLst>
  <p:handoutMasterIdLst>
    <p:handoutMasterId r:id="rId38"/>
  </p:handoutMasterIdLst>
  <p:sldIdLst>
    <p:sldId id="378" r:id="rId7"/>
    <p:sldId id="845" r:id="rId8"/>
    <p:sldId id="285" r:id="rId9"/>
    <p:sldId id="795" r:id="rId10"/>
    <p:sldId id="262" r:id="rId11"/>
    <p:sldId id="49993" r:id="rId12"/>
    <p:sldId id="49996" r:id="rId13"/>
    <p:sldId id="49994" r:id="rId14"/>
    <p:sldId id="49995" r:id="rId15"/>
    <p:sldId id="49992" r:id="rId16"/>
    <p:sldId id="264" r:id="rId17"/>
    <p:sldId id="49997" r:id="rId18"/>
    <p:sldId id="266" r:id="rId19"/>
    <p:sldId id="265" r:id="rId20"/>
    <p:sldId id="267" r:id="rId21"/>
    <p:sldId id="268" r:id="rId22"/>
    <p:sldId id="877" r:id="rId23"/>
    <p:sldId id="49998" r:id="rId24"/>
    <p:sldId id="270" r:id="rId25"/>
    <p:sldId id="274" r:id="rId26"/>
    <p:sldId id="275" r:id="rId27"/>
    <p:sldId id="49999" r:id="rId28"/>
    <p:sldId id="878" r:id="rId29"/>
    <p:sldId id="50000" r:id="rId30"/>
    <p:sldId id="879" r:id="rId31"/>
    <p:sldId id="286" r:id="rId32"/>
    <p:sldId id="50054" r:id="rId33"/>
    <p:sldId id="308" r:id="rId34"/>
    <p:sldId id="50055" r:id="rId35"/>
    <p:sldId id="50053" r:id="rId36"/>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Ritzer" initials="TR" lastIdx="1" clrIdx="0"/>
  <p:cmAuthor id="1" name="Mark Pedersen" initials="MP" lastIdx="4" clrIdx="1">
    <p:extLst>
      <p:ext uri="{19B8F6BF-5375-455C-9EA6-DF929625EA0E}">
        <p15:presenceInfo xmlns:p15="http://schemas.microsoft.com/office/powerpoint/2012/main" userId="S-1-5-21-1266704185-1068072124-262303683-109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F2345-1C27-B76A-B761-418780738568}" v="1" dt="2025-07-24T08:59:39.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5787" autoAdjust="0"/>
  </p:normalViewPr>
  <p:slideViewPr>
    <p:cSldViewPr>
      <p:cViewPr varScale="1">
        <p:scale>
          <a:sx n="84" d="100"/>
          <a:sy n="84" d="100"/>
        </p:scale>
        <p:origin x="2196" y="78"/>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 d="1"/>
        <a:sy n="1" d="1"/>
      </p:scale>
      <p:origin x="0" y="0"/>
    </p:cViewPr>
  </p:sorterViewPr>
  <p:notesViewPr>
    <p:cSldViewPr snapToGrid="0" snapToObjects="1">
      <p:cViewPr varScale="1">
        <p:scale>
          <a:sx n="55" d="100"/>
          <a:sy n="55" d="100"/>
        </p:scale>
        <p:origin x="2576" y="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Palli Oliver Sorabjee" userId="S::jordan.sorabjee@un.org::91bb8fc1-812b-4488-b20e-63435ccc63aa" providerId="AD" clId="Web-{AD9F2345-1C27-B76A-B761-418780738568}"/>
    <pc:docChg chg="modSld">
      <pc:chgData name="Jordan Palli Oliver Sorabjee" userId="S::jordan.sorabjee@un.org::91bb8fc1-812b-4488-b20e-63435ccc63aa" providerId="AD" clId="Web-{AD9F2345-1C27-B76A-B761-418780738568}" dt="2025-07-24T09:02:21.372" v="43"/>
      <pc:docMkLst>
        <pc:docMk/>
      </pc:docMkLst>
      <pc:sldChg chg="modNotes">
        <pc:chgData name="Jordan Palli Oliver Sorabjee" userId="S::jordan.sorabjee@un.org::91bb8fc1-812b-4488-b20e-63435ccc63aa" providerId="AD" clId="Web-{AD9F2345-1C27-B76A-B761-418780738568}" dt="2025-07-24T09:01:07.135" v="27"/>
        <pc:sldMkLst>
          <pc:docMk/>
          <pc:sldMk cId="506169287" sldId="267"/>
        </pc:sldMkLst>
      </pc:sldChg>
      <pc:sldChg chg="modNotes">
        <pc:chgData name="Jordan Palli Oliver Sorabjee" userId="S::jordan.sorabjee@un.org::91bb8fc1-812b-4488-b20e-63435ccc63aa" providerId="AD" clId="Web-{AD9F2345-1C27-B76A-B761-418780738568}" dt="2025-07-24T09:01:32.730" v="34"/>
        <pc:sldMkLst>
          <pc:docMk/>
          <pc:sldMk cId="2021742774" sldId="268"/>
        </pc:sldMkLst>
      </pc:sldChg>
      <pc:sldChg chg="modNotes">
        <pc:chgData name="Jordan Palli Oliver Sorabjee" userId="S::jordan.sorabjee@un.org::91bb8fc1-812b-4488-b20e-63435ccc63aa" providerId="AD" clId="Web-{AD9F2345-1C27-B76A-B761-418780738568}" dt="2025-07-24T09:02:11.403" v="42"/>
        <pc:sldMkLst>
          <pc:docMk/>
          <pc:sldMk cId="1587484296" sldId="270"/>
        </pc:sldMkLst>
      </pc:sldChg>
      <pc:sldChg chg="modNotes">
        <pc:chgData name="Jordan Palli Oliver Sorabjee" userId="S::jordan.sorabjee@un.org::91bb8fc1-812b-4488-b20e-63435ccc63aa" providerId="AD" clId="Web-{AD9F2345-1C27-B76A-B761-418780738568}" dt="2025-07-24T09:02:21.372" v="43"/>
        <pc:sldMkLst>
          <pc:docMk/>
          <pc:sldMk cId="266549630" sldId="274"/>
        </pc:sldMkLst>
      </pc:sldChg>
      <pc:sldChg chg="modNotes">
        <pc:chgData name="Jordan Palli Oliver Sorabjee" userId="S::jordan.sorabjee@un.org::91bb8fc1-812b-4488-b20e-63435ccc63aa" providerId="AD" clId="Web-{AD9F2345-1C27-B76A-B761-418780738568}" dt="2025-07-24T08:59:34.382" v="0"/>
        <pc:sldMkLst>
          <pc:docMk/>
          <pc:sldMk cId="654767426" sldId="49993"/>
        </pc:sldMkLst>
      </pc:sldChg>
      <pc:sldChg chg="modNotes">
        <pc:chgData name="Jordan Palli Oliver Sorabjee" userId="S::jordan.sorabjee@un.org::91bb8fc1-812b-4488-b20e-63435ccc63aa" providerId="AD" clId="Web-{AD9F2345-1C27-B76A-B761-418780738568}" dt="2025-07-24T09:00:11.055" v="6"/>
        <pc:sldMkLst>
          <pc:docMk/>
          <pc:sldMk cId="1678027047" sldId="49995"/>
        </pc:sldMkLst>
      </pc:sldChg>
      <pc:sldChg chg="modNotes">
        <pc:chgData name="Jordan Palli Oliver Sorabjee" userId="S::jordan.sorabjee@un.org::91bb8fc1-812b-4488-b20e-63435ccc63aa" providerId="AD" clId="Web-{AD9F2345-1C27-B76A-B761-418780738568}" dt="2025-07-24T09:00:52.556" v="22"/>
        <pc:sldMkLst>
          <pc:docMk/>
          <pc:sldMk cId="2913479405" sldId="499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D22C2-7CB7-48B4-AD08-D59E34CD063D}" type="doc">
      <dgm:prSet loTypeId="urn:microsoft.com/office/officeart/2005/8/layout/list1" loCatId="list" qsTypeId="urn:microsoft.com/office/officeart/2005/8/quickstyle/simple4" qsCatId="simple" csTypeId="urn:microsoft.com/office/officeart/2005/8/colors/accent5_4" csCatId="accent5" phldr="1"/>
      <dgm:spPr/>
      <dgm:t>
        <a:bodyPr/>
        <a:lstStyle/>
        <a:p>
          <a:endParaRPr lang="en-US"/>
        </a:p>
      </dgm:t>
    </dgm:pt>
    <dgm:pt modelId="{547AE5BE-A7AD-495F-A67E-4B676DC52857}">
      <dgm:prSet custT="1"/>
      <dgm:spPr>
        <a:gradFill rotWithShape="0">
          <a:gsLst>
            <a:gs pos="0">
              <a:srgbClr val="4BACC6">
                <a:shade val="50000"/>
                <a:hueOff val="0"/>
                <a:satOff val="0"/>
                <a:lumOff val="0"/>
                <a:alphaOff val="0"/>
                <a:shade val="51000"/>
                <a:satMod val="130000"/>
              </a:srgbClr>
            </a:gs>
            <a:gs pos="80000">
              <a:srgbClr val="4BACC6">
                <a:shade val="50000"/>
                <a:hueOff val="0"/>
                <a:satOff val="0"/>
                <a:lumOff val="0"/>
                <a:alphaOff val="0"/>
                <a:shade val="93000"/>
                <a:satMod val="130000"/>
              </a:srgbClr>
            </a:gs>
            <a:gs pos="100000">
              <a:srgbClr val="4BACC6">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spcFirstLastPara="0" vert="horz" wrap="square" lIns="134768" tIns="0" rIns="134768" bIns="0" numCol="1" spcCol="1270" anchor="ctr" anchorCtr="0"/>
        <a:lstStyle/>
        <a:p>
          <a:pPr marL="0" lvl="0" indent="0" algn="l" defTabSz="800100">
            <a:lnSpc>
              <a:spcPct val="90000"/>
            </a:lnSpc>
            <a:spcBef>
              <a:spcPct val="0"/>
            </a:spcBef>
            <a:spcAft>
              <a:spcPct val="35000"/>
            </a:spcAft>
            <a:buNone/>
          </a:pPr>
          <a:r>
            <a:rPr lang="en-US" sz="2000" kern="1200" dirty="0">
              <a:solidFill>
                <a:prstClr val="white"/>
              </a:solidFill>
              <a:latin typeface="Century Gothic" panose="020B0502020202020204" pitchFamily="34" charset="0"/>
              <a:ea typeface="+mn-ea"/>
              <a:cs typeface="+mn-cs"/>
            </a:rPr>
            <a:t>2.4.2 Source of information and Intelligence</a:t>
          </a:r>
        </a:p>
      </dgm:t>
    </dgm:pt>
    <dgm:pt modelId="{B7F4F61E-7CFB-4811-8BC6-5A0DEBA5152B}" type="parTrans" cxnId="{C2F98083-FC39-478F-91AA-F9194E08F2A0}">
      <dgm:prSet/>
      <dgm:spPr/>
      <dgm:t>
        <a:bodyPr/>
        <a:lstStyle/>
        <a:p>
          <a:endParaRPr lang="en-US" sz="2000">
            <a:latin typeface="Century Gothic" panose="020B0502020202020204" pitchFamily="34" charset="0"/>
          </a:endParaRPr>
        </a:p>
      </dgm:t>
    </dgm:pt>
    <dgm:pt modelId="{21766271-B740-45A9-B4EE-AC40CD5E9366}" type="sibTrans" cxnId="{C2F98083-FC39-478F-91AA-F9194E08F2A0}">
      <dgm:prSet/>
      <dgm:spPr/>
      <dgm:t>
        <a:bodyPr/>
        <a:lstStyle/>
        <a:p>
          <a:endParaRPr lang="en-US" sz="2000">
            <a:latin typeface="Century Gothic" panose="020B0502020202020204" pitchFamily="34" charset="0"/>
          </a:endParaRPr>
        </a:p>
      </dgm:t>
    </dgm:pt>
    <dgm:pt modelId="{B7F3EF31-8F01-4A89-B951-65EEBB72A485}">
      <dgm:prSet custT="1"/>
      <dgm:spPr/>
      <dgm:t>
        <a:bodyPr/>
        <a:lstStyle/>
        <a:p>
          <a:r>
            <a:rPr lang="en-US" sz="2000" dirty="0">
              <a:latin typeface="Century Gothic" panose="020B0502020202020204" pitchFamily="34" charset="0"/>
            </a:rPr>
            <a:t>2.4.3  Enemy Intent </a:t>
          </a:r>
        </a:p>
      </dgm:t>
    </dgm:pt>
    <dgm:pt modelId="{97486B22-30AF-4CE6-B269-534283C4570D}" type="parTrans" cxnId="{FCF31066-74D5-481D-96CB-ADC6CFBC5582}">
      <dgm:prSet/>
      <dgm:spPr/>
      <dgm:t>
        <a:bodyPr/>
        <a:lstStyle/>
        <a:p>
          <a:endParaRPr lang="en-US" sz="2000">
            <a:latin typeface="Century Gothic" panose="020B0502020202020204" pitchFamily="34" charset="0"/>
          </a:endParaRPr>
        </a:p>
      </dgm:t>
    </dgm:pt>
    <dgm:pt modelId="{78943DD4-A2BB-4746-B978-3B729E6EE694}" type="sibTrans" cxnId="{FCF31066-74D5-481D-96CB-ADC6CFBC5582}">
      <dgm:prSet/>
      <dgm:spPr/>
      <dgm:t>
        <a:bodyPr/>
        <a:lstStyle/>
        <a:p>
          <a:endParaRPr lang="en-US" sz="2000">
            <a:latin typeface="Century Gothic" panose="020B0502020202020204" pitchFamily="34" charset="0"/>
          </a:endParaRPr>
        </a:p>
      </dgm:t>
    </dgm:pt>
    <dgm:pt modelId="{3A72FD93-35C8-4343-BEF9-ECB8F0BA0E83}">
      <dgm:prSet custT="1"/>
      <dgm:spPr/>
      <dgm:t>
        <a:bodyPr/>
        <a:lstStyle/>
        <a:p>
          <a:r>
            <a:rPr lang="en-US" sz="2000" dirty="0">
              <a:latin typeface="Century Gothic" panose="020B0502020202020204" pitchFamily="34" charset="0"/>
            </a:rPr>
            <a:t>2.4.4 Enemy Capability </a:t>
          </a:r>
        </a:p>
      </dgm:t>
    </dgm:pt>
    <dgm:pt modelId="{EDE1F088-E7F5-4A25-A428-9D3CC621996B}" type="parTrans" cxnId="{7C61C00F-EDB5-460A-861E-2D6D36559CF2}">
      <dgm:prSet/>
      <dgm:spPr/>
      <dgm:t>
        <a:bodyPr/>
        <a:lstStyle/>
        <a:p>
          <a:endParaRPr lang="en-US" sz="2000">
            <a:latin typeface="Century Gothic" panose="020B0502020202020204" pitchFamily="34" charset="0"/>
          </a:endParaRPr>
        </a:p>
      </dgm:t>
    </dgm:pt>
    <dgm:pt modelId="{C9048D2F-58E5-4539-9B90-0EEA68DEC1C3}" type="sibTrans" cxnId="{7C61C00F-EDB5-460A-861E-2D6D36559CF2}">
      <dgm:prSet/>
      <dgm:spPr/>
      <dgm:t>
        <a:bodyPr/>
        <a:lstStyle/>
        <a:p>
          <a:endParaRPr lang="en-US" sz="2000">
            <a:latin typeface="Century Gothic" panose="020B0502020202020204" pitchFamily="34" charset="0"/>
          </a:endParaRPr>
        </a:p>
      </dgm:t>
    </dgm:pt>
    <dgm:pt modelId="{0B854E64-84B8-43E0-9C58-9E5FA7C81013}">
      <dgm:prSet custT="1"/>
      <dgm:spPr/>
      <dgm:t>
        <a:bodyPr/>
        <a:lstStyle/>
        <a:p>
          <a:r>
            <a:rPr lang="en-US" sz="2000" dirty="0">
              <a:latin typeface="Century Gothic" panose="020B0502020202020204" pitchFamily="34" charset="0"/>
            </a:rPr>
            <a:t>2.4.5 Enemy Opportunity to Use IEDs </a:t>
          </a:r>
        </a:p>
      </dgm:t>
    </dgm:pt>
    <dgm:pt modelId="{C3A7D516-35AB-4AC5-B23D-B53A1EBC5041}" type="parTrans" cxnId="{ED378670-D726-404B-A03B-F522A7AF17D0}">
      <dgm:prSet/>
      <dgm:spPr/>
      <dgm:t>
        <a:bodyPr/>
        <a:lstStyle/>
        <a:p>
          <a:endParaRPr lang="en-UG" sz="2000">
            <a:latin typeface="Century Gothic" panose="020B0502020202020204" pitchFamily="34" charset="0"/>
          </a:endParaRPr>
        </a:p>
      </dgm:t>
    </dgm:pt>
    <dgm:pt modelId="{FCDE6F5C-1AA6-4462-87CB-6BFEC068EF72}" type="sibTrans" cxnId="{ED378670-D726-404B-A03B-F522A7AF17D0}">
      <dgm:prSet/>
      <dgm:spPr/>
      <dgm:t>
        <a:bodyPr/>
        <a:lstStyle/>
        <a:p>
          <a:endParaRPr lang="en-UG" sz="2000">
            <a:latin typeface="Century Gothic" panose="020B0502020202020204" pitchFamily="34" charset="0"/>
          </a:endParaRPr>
        </a:p>
      </dgm:t>
    </dgm:pt>
    <dgm:pt modelId="{15266DFE-CD17-4033-8C22-EFDB5856F526}">
      <dgm:prSet custT="1"/>
      <dgm:spPr/>
      <dgm:t>
        <a:bodyPr/>
        <a:lstStyle/>
        <a:p>
          <a:r>
            <a:rPr lang="en-US" sz="2000" dirty="0">
              <a:latin typeface="Century Gothic" panose="020B0502020202020204" pitchFamily="34" charset="0"/>
            </a:rPr>
            <a:t>2.4.6 Issuing a Threat Summary </a:t>
          </a:r>
          <a:endParaRPr lang="en-GB" sz="2000" dirty="0">
            <a:latin typeface="Century Gothic" panose="020B0502020202020204" pitchFamily="34" charset="0"/>
          </a:endParaRPr>
        </a:p>
      </dgm:t>
    </dgm:pt>
    <dgm:pt modelId="{73CB903D-8A3C-4A2B-9D19-94E3541B300E}" type="parTrans" cxnId="{B514D43E-1D56-4578-8F94-F07173F18665}">
      <dgm:prSet/>
      <dgm:spPr/>
      <dgm:t>
        <a:bodyPr/>
        <a:lstStyle/>
        <a:p>
          <a:endParaRPr lang="en-GB" sz="2000">
            <a:latin typeface="Century Gothic" panose="020B0502020202020204" pitchFamily="34" charset="0"/>
          </a:endParaRPr>
        </a:p>
      </dgm:t>
    </dgm:pt>
    <dgm:pt modelId="{2F7D55CA-EE22-47EE-88B3-77C536C07138}" type="sibTrans" cxnId="{B514D43E-1D56-4578-8F94-F07173F18665}">
      <dgm:prSet/>
      <dgm:spPr/>
      <dgm:t>
        <a:bodyPr/>
        <a:lstStyle/>
        <a:p>
          <a:endParaRPr lang="en-GB" sz="2000">
            <a:latin typeface="Century Gothic" panose="020B0502020202020204" pitchFamily="34" charset="0"/>
          </a:endParaRPr>
        </a:p>
      </dgm:t>
    </dgm:pt>
    <dgm:pt modelId="{156C24CE-54E1-4534-81A4-F955EAA8F4B9}">
      <dgm:prSet custT="1"/>
      <dgm:spPr/>
      <dgm:t>
        <a:bodyPr/>
        <a:lstStyle/>
        <a:p>
          <a:r>
            <a:rPr lang="en-US" sz="2000" dirty="0">
              <a:latin typeface="Century Gothic" panose="020B0502020202020204" pitchFamily="34" charset="0"/>
            </a:rPr>
            <a:t>2.4.1 Introduction to Threat Assessment </a:t>
          </a:r>
          <a:endParaRPr lang="en-GB" sz="2000" dirty="0">
            <a:latin typeface="Century Gothic" panose="020B0502020202020204" pitchFamily="34" charset="0"/>
          </a:endParaRPr>
        </a:p>
      </dgm:t>
    </dgm:pt>
    <dgm:pt modelId="{52F99A03-80E4-412F-8FAE-D93985671A82}" type="parTrans" cxnId="{C9DA8C56-81FB-4C4E-A1FF-401E91A8FF6C}">
      <dgm:prSet/>
      <dgm:spPr/>
      <dgm:t>
        <a:bodyPr/>
        <a:lstStyle/>
        <a:p>
          <a:endParaRPr lang="en-GB" sz="2000">
            <a:latin typeface="Century Gothic" panose="020B0502020202020204" pitchFamily="34" charset="0"/>
          </a:endParaRPr>
        </a:p>
      </dgm:t>
    </dgm:pt>
    <dgm:pt modelId="{843D0823-A047-40DA-8588-DC63A70654C1}" type="sibTrans" cxnId="{C9DA8C56-81FB-4C4E-A1FF-401E91A8FF6C}">
      <dgm:prSet/>
      <dgm:spPr/>
      <dgm:t>
        <a:bodyPr/>
        <a:lstStyle/>
        <a:p>
          <a:endParaRPr lang="en-GB" sz="2000">
            <a:latin typeface="Century Gothic" panose="020B0502020202020204" pitchFamily="34" charset="0"/>
          </a:endParaRPr>
        </a:p>
      </dgm:t>
    </dgm:pt>
    <dgm:pt modelId="{22ED7B10-805C-4621-8EA3-F7164E8A6891}" type="pres">
      <dgm:prSet presAssocID="{F72D22C2-7CB7-48B4-AD08-D59E34CD063D}" presName="linear" presStyleCnt="0">
        <dgm:presLayoutVars>
          <dgm:dir/>
          <dgm:animLvl val="lvl"/>
          <dgm:resizeHandles val="exact"/>
        </dgm:presLayoutVars>
      </dgm:prSet>
      <dgm:spPr/>
    </dgm:pt>
    <dgm:pt modelId="{6B33AA3B-F530-42B8-B37C-E6FBCFF9B446}" type="pres">
      <dgm:prSet presAssocID="{156C24CE-54E1-4534-81A4-F955EAA8F4B9}" presName="parentLin" presStyleCnt="0"/>
      <dgm:spPr/>
    </dgm:pt>
    <dgm:pt modelId="{1CF20FE6-A109-40F8-AD06-F5BB76B4FC68}" type="pres">
      <dgm:prSet presAssocID="{156C24CE-54E1-4534-81A4-F955EAA8F4B9}" presName="parentLeftMargin" presStyleLbl="node1" presStyleIdx="0" presStyleCnt="6"/>
      <dgm:spPr/>
    </dgm:pt>
    <dgm:pt modelId="{82713553-90FB-48E5-9D56-41211EE2BE39}" type="pres">
      <dgm:prSet presAssocID="{156C24CE-54E1-4534-81A4-F955EAA8F4B9}" presName="parentText" presStyleLbl="node1" presStyleIdx="0" presStyleCnt="6">
        <dgm:presLayoutVars>
          <dgm:chMax val="0"/>
          <dgm:bulletEnabled val="1"/>
        </dgm:presLayoutVars>
      </dgm:prSet>
      <dgm:spPr/>
    </dgm:pt>
    <dgm:pt modelId="{62768ABB-75E5-48D3-8785-5DBFC48DCCCC}" type="pres">
      <dgm:prSet presAssocID="{156C24CE-54E1-4534-81A4-F955EAA8F4B9}" presName="negativeSpace" presStyleCnt="0"/>
      <dgm:spPr/>
    </dgm:pt>
    <dgm:pt modelId="{BF926047-4DA6-421C-A630-B669AF31D4F5}" type="pres">
      <dgm:prSet presAssocID="{156C24CE-54E1-4534-81A4-F955EAA8F4B9}" presName="childText" presStyleLbl="conFgAcc1" presStyleIdx="0" presStyleCnt="6">
        <dgm:presLayoutVars>
          <dgm:bulletEnabled val="1"/>
        </dgm:presLayoutVars>
      </dgm:prSet>
      <dgm:spPr/>
    </dgm:pt>
    <dgm:pt modelId="{40C6BA22-3171-4B41-B79C-4CBC88C30887}" type="pres">
      <dgm:prSet presAssocID="{843D0823-A047-40DA-8588-DC63A70654C1}" presName="spaceBetweenRectangles" presStyleCnt="0"/>
      <dgm:spPr/>
    </dgm:pt>
    <dgm:pt modelId="{2DF17B3D-CB50-4927-856C-5BA4ECF69EE9}" type="pres">
      <dgm:prSet presAssocID="{547AE5BE-A7AD-495F-A67E-4B676DC52857}" presName="parentLin" presStyleCnt="0"/>
      <dgm:spPr/>
    </dgm:pt>
    <dgm:pt modelId="{5DC47359-5E98-4B35-82A1-4B05DB7DF442}" type="pres">
      <dgm:prSet presAssocID="{547AE5BE-A7AD-495F-A67E-4B676DC52857}" presName="parentLeftMargin" presStyleLbl="node1" presStyleIdx="0" presStyleCnt="6"/>
      <dgm:spPr/>
    </dgm:pt>
    <dgm:pt modelId="{1C8C019D-7D59-499D-85C5-277CA56EA6AE}" type="pres">
      <dgm:prSet presAssocID="{547AE5BE-A7AD-495F-A67E-4B676DC52857}" presName="parentText" presStyleLbl="node1" presStyleIdx="1" presStyleCnt="6" custScaleX="136934">
        <dgm:presLayoutVars>
          <dgm:chMax val="0"/>
          <dgm:bulletEnabled val="1"/>
        </dgm:presLayoutVars>
      </dgm:prSet>
      <dgm:spPr>
        <a:xfrm>
          <a:off x="254679" y="1609942"/>
          <a:ext cx="3565515" cy="531360"/>
        </a:xfrm>
        <a:prstGeom prst="roundRect">
          <a:avLst/>
        </a:prstGeom>
      </dgm:spPr>
    </dgm:pt>
    <dgm:pt modelId="{7829FDE6-2134-451D-84AC-3DB0B7AE4DD9}" type="pres">
      <dgm:prSet presAssocID="{547AE5BE-A7AD-495F-A67E-4B676DC52857}" presName="negativeSpace" presStyleCnt="0"/>
      <dgm:spPr/>
    </dgm:pt>
    <dgm:pt modelId="{D29C3761-6439-4131-83EA-46C573FDB2E7}" type="pres">
      <dgm:prSet presAssocID="{547AE5BE-A7AD-495F-A67E-4B676DC52857}" presName="childText" presStyleLbl="conFgAcc1" presStyleIdx="1" presStyleCnt="6">
        <dgm:presLayoutVars>
          <dgm:bulletEnabled val="1"/>
        </dgm:presLayoutVars>
      </dgm:prSet>
      <dgm:spPr/>
    </dgm:pt>
    <dgm:pt modelId="{38665F9F-955E-4172-BAE5-30D0A0B3F2FC}" type="pres">
      <dgm:prSet presAssocID="{21766271-B740-45A9-B4EE-AC40CD5E9366}" presName="spaceBetweenRectangles" presStyleCnt="0"/>
      <dgm:spPr/>
    </dgm:pt>
    <dgm:pt modelId="{F9CC13DD-1427-4F42-A5A3-3CE52C5ABDBE}" type="pres">
      <dgm:prSet presAssocID="{B7F3EF31-8F01-4A89-B951-65EEBB72A485}" presName="parentLin" presStyleCnt="0"/>
      <dgm:spPr/>
    </dgm:pt>
    <dgm:pt modelId="{9A43001E-9702-4628-81B7-CBB59A26E615}" type="pres">
      <dgm:prSet presAssocID="{B7F3EF31-8F01-4A89-B951-65EEBB72A485}" presName="parentLeftMargin" presStyleLbl="node1" presStyleIdx="1" presStyleCnt="6"/>
      <dgm:spPr/>
    </dgm:pt>
    <dgm:pt modelId="{F5408B7D-275B-4F25-9E4A-F51E44954C42}" type="pres">
      <dgm:prSet presAssocID="{B7F3EF31-8F01-4A89-B951-65EEBB72A485}" presName="parentText" presStyleLbl="node1" presStyleIdx="2" presStyleCnt="6" custScaleX="136617" custLinFactNeighborX="8852" custLinFactNeighborY="-4636">
        <dgm:presLayoutVars>
          <dgm:chMax val="0"/>
          <dgm:bulletEnabled val="1"/>
        </dgm:presLayoutVars>
      </dgm:prSet>
      <dgm:spPr/>
    </dgm:pt>
    <dgm:pt modelId="{555A52EC-0BB4-4DFF-8462-6A3A389F5DD3}" type="pres">
      <dgm:prSet presAssocID="{B7F3EF31-8F01-4A89-B951-65EEBB72A485}" presName="negativeSpace" presStyleCnt="0"/>
      <dgm:spPr/>
    </dgm:pt>
    <dgm:pt modelId="{A6A55991-24F9-4620-AED5-7010EB7804C0}" type="pres">
      <dgm:prSet presAssocID="{B7F3EF31-8F01-4A89-B951-65EEBB72A485}" presName="childText" presStyleLbl="conFgAcc1" presStyleIdx="2" presStyleCnt="6">
        <dgm:presLayoutVars>
          <dgm:bulletEnabled val="1"/>
        </dgm:presLayoutVars>
      </dgm:prSet>
      <dgm:spPr/>
    </dgm:pt>
    <dgm:pt modelId="{BA33835D-23C3-42C3-9AB5-6D37B8993DEC}" type="pres">
      <dgm:prSet presAssocID="{78943DD4-A2BB-4746-B978-3B729E6EE694}" presName="spaceBetweenRectangles" presStyleCnt="0"/>
      <dgm:spPr/>
    </dgm:pt>
    <dgm:pt modelId="{A4C369E1-27E9-44E2-B598-6C1BA7882C81}" type="pres">
      <dgm:prSet presAssocID="{3A72FD93-35C8-4343-BEF9-ECB8F0BA0E83}" presName="parentLin" presStyleCnt="0"/>
      <dgm:spPr/>
    </dgm:pt>
    <dgm:pt modelId="{C36E933F-DCFA-4789-8AD1-4267E7635E32}" type="pres">
      <dgm:prSet presAssocID="{3A72FD93-35C8-4343-BEF9-ECB8F0BA0E83}" presName="parentLeftMargin" presStyleLbl="node1" presStyleIdx="2" presStyleCnt="6"/>
      <dgm:spPr/>
    </dgm:pt>
    <dgm:pt modelId="{ED040533-ACC3-4CE8-8D40-E89C0560328D}" type="pres">
      <dgm:prSet presAssocID="{3A72FD93-35C8-4343-BEF9-ECB8F0BA0E83}" presName="parentText" presStyleLbl="node1" presStyleIdx="3" presStyleCnt="6" custScaleX="134821">
        <dgm:presLayoutVars>
          <dgm:chMax val="0"/>
          <dgm:bulletEnabled val="1"/>
        </dgm:presLayoutVars>
      </dgm:prSet>
      <dgm:spPr/>
    </dgm:pt>
    <dgm:pt modelId="{2C77AE1B-5320-431F-8206-C0A3D399E0D4}" type="pres">
      <dgm:prSet presAssocID="{3A72FD93-35C8-4343-BEF9-ECB8F0BA0E83}" presName="negativeSpace" presStyleCnt="0"/>
      <dgm:spPr/>
    </dgm:pt>
    <dgm:pt modelId="{C355752B-8009-4DE9-B397-F9FF30B49448}" type="pres">
      <dgm:prSet presAssocID="{3A72FD93-35C8-4343-BEF9-ECB8F0BA0E83}" presName="childText" presStyleLbl="conFgAcc1" presStyleIdx="3" presStyleCnt="6">
        <dgm:presLayoutVars>
          <dgm:bulletEnabled val="1"/>
        </dgm:presLayoutVars>
      </dgm:prSet>
      <dgm:spPr/>
    </dgm:pt>
    <dgm:pt modelId="{20F620B3-21F2-437D-8322-41C3A2F72269}" type="pres">
      <dgm:prSet presAssocID="{C9048D2F-58E5-4539-9B90-0EEA68DEC1C3}" presName="spaceBetweenRectangles" presStyleCnt="0"/>
      <dgm:spPr/>
    </dgm:pt>
    <dgm:pt modelId="{EF33455C-E9EE-4D50-81B3-73EFF441DB7A}" type="pres">
      <dgm:prSet presAssocID="{0B854E64-84B8-43E0-9C58-9E5FA7C81013}" presName="parentLin" presStyleCnt="0"/>
      <dgm:spPr/>
    </dgm:pt>
    <dgm:pt modelId="{62985599-5AD4-4D17-8323-7D20A9C26D76}" type="pres">
      <dgm:prSet presAssocID="{0B854E64-84B8-43E0-9C58-9E5FA7C81013}" presName="parentLeftMargin" presStyleLbl="node1" presStyleIdx="3" presStyleCnt="6"/>
      <dgm:spPr/>
    </dgm:pt>
    <dgm:pt modelId="{0B66F77B-C6D9-4830-911D-569B616AC0C0}" type="pres">
      <dgm:prSet presAssocID="{0B854E64-84B8-43E0-9C58-9E5FA7C81013}" presName="parentText" presStyleLbl="node1" presStyleIdx="4" presStyleCnt="6">
        <dgm:presLayoutVars>
          <dgm:chMax val="0"/>
          <dgm:bulletEnabled val="1"/>
        </dgm:presLayoutVars>
      </dgm:prSet>
      <dgm:spPr/>
    </dgm:pt>
    <dgm:pt modelId="{C126C220-8D8C-4F7B-ABDC-794ED82B921C}" type="pres">
      <dgm:prSet presAssocID="{0B854E64-84B8-43E0-9C58-9E5FA7C81013}" presName="negativeSpace" presStyleCnt="0"/>
      <dgm:spPr/>
    </dgm:pt>
    <dgm:pt modelId="{717F4A08-1419-4A59-965D-8637A3876C4C}" type="pres">
      <dgm:prSet presAssocID="{0B854E64-84B8-43E0-9C58-9E5FA7C81013}" presName="childText" presStyleLbl="conFgAcc1" presStyleIdx="4" presStyleCnt="6">
        <dgm:presLayoutVars>
          <dgm:bulletEnabled val="1"/>
        </dgm:presLayoutVars>
      </dgm:prSet>
      <dgm:spPr/>
    </dgm:pt>
    <dgm:pt modelId="{34FCE517-ACE9-4792-92A6-0BB085B1EF74}" type="pres">
      <dgm:prSet presAssocID="{FCDE6F5C-1AA6-4462-87CB-6BFEC068EF72}" presName="spaceBetweenRectangles" presStyleCnt="0"/>
      <dgm:spPr/>
    </dgm:pt>
    <dgm:pt modelId="{37FCE3F7-4167-4C20-B013-96649B1E8A8C}" type="pres">
      <dgm:prSet presAssocID="{15266DFE-CD17-4033-8C22-EFDB5856F526}" presName="parentLin" presStyleCnt="0"/>
      <dgm:spPr/>
    </dgm:pt>
    <dgm:pt modelId="{F1EFE7D4-941A-4611-8EA4-3383A511F4DE}" type="pres">
      <dgm:prSet presAssocID="{15266DFE-CD17-4033-8C22-EFDB5856F526}" presName="parentLeftMargin" presStyleLbl="node1" presStyleIdx="4" presStyleCnt="6"/>
      <dgm:spPr/>
    </dgm:pt>
    <dgm:pt modelId="{3B5D433A-CE81-4D08-AA25-C62100B3EBF5}" type="pres">
      <dgm:prSet presAssocID="{15266DFE-CD17-4033-8C22-EFDB5856F526}" presName="parentText" presStyleLbl="node1" presStyleIdx="5" presStyleCnt="6">
        <dgm:presLayoutVars>
          <dgm:chMax val="0"/>
          <dgm:bulletEnabled val="1"/>
        </dgm:presLayoutVars>
      </dgm:prSet>
      <dgm:spPr/>
    </dgm:pt>
    <dgm:pt modelId="{1B4E07B7-04B9-44D4-925D-4237EDCF7E4B}" type="pres">
      <dgm:prSet presAssocID="{15266DFE-CD17-4033-8C22-EFDB5856F526}" presName="negativeSpace" presStyleCnt="0"/>
      <dgm:spPr/>
    </dgm:pt>
    <dgm:pt modelId="{7F9D3424-673D-46C3-9AA0-F699B815B787}" type="pres">
      <dgm:prSet presAssocID="{15266DFE-CD17-4033-8C22-EFDB5856F526}" presName="childText" presStyleLbl="conFgAcc1" presStyleIdx="5" presStyleCnt="6">
        <dgm:presLayoutVars>
          <dgm:bulletEnabled val="1"/>
        </dgm:presLayoutVars>
      </dgm:prSet>
      <dgm:spPr/>
    </dgm:pt>
  </dgm:ptLst>
  <dgm:cxnLst>
    <dgm:cxn modelId="{7C61C00F-EDB5-460A-861E-2D6D36559CF2}" srcId="{F72D22C2-7CB7-48B4-AD08-D59E34CD063D}" destId="{3A72FD93-35C8-4343-BEF9-ECB8F0BA0E83}" srcOrd="3" destOrd="0" parTransId="{EDE1F088-E7F5-4A25-A428-9D3CC621996B}" sibTransId="{C9048D2F-58E5-4539-9B90-0EEA68DEC1C3}"/>
    <dgm:cxn modelId="{767CA412-8161-4970-A404-386B2E9D401D}" type="presOf" srcId="{B7F3EF31-8F01-4A89-B951-65EEBB72A485}" destId="{9A43001E-9702-4628-81B7-CBB59A26E615}" srcOrd="0" destOrd="0" presId="urn:microsoft.com/office/officeart/2005/8/layout/list1"/>
    <dgm:cxn modelId="{B514D43E-1D56-4578-8F94-F07173F18665}" srcId="{F72D22C2-7CB7-48B4-AD08-D59E34CD063D}" destId="{15266DFE-CD17-4033-8C22-EFDB5856F526}" srcOrd="5" destOrd="0" parTransId="{73CB903D-8A3C-4A2B-9D19-94E3541B300E}" sibTransId="{2F7D55CA-EE22-47EE-88B3-77C536C07138}"/>
    <dgm:cxn modelId="{FCF31066-74D5-481D-96CB-ADC6CFBC5582}" srcId="{F72D22C2-7CB7-48B4-AD08-D59E34CD063D}" destId="{B7F3EF31-8F01-4A89-B951-65EEBB72A485}" srcOrd="2" destOrd="0" parTransId="{97486B22-30AF-4CE6-B269-534283C4570D}" sibTransId="{78943DD4-A2BB-4746-B978-3B729E6EE694}"/>
    <dgm:cxn modelId="{ED378670-D726-404B-A03B-F522A7AF17D0}" srcId="{F72D22C2-7CB7-48B4-AD08-D59E34CD063D}" destId="{0B854E64-84B8-43E0-9C58-9E5FA7C81013}" srcOrd="4" destOrd="0" parTransId="{C3A7D516-35AB-4AC5-B23D-B53A1EBC5041}" sibTransId="{FCDE6F5C-1AA6-4462-87CB-6BFEC068EF72}"/>
    <dgm:cxn modelId="{C9DA8C56-81FB-4C4E-A1FF-401E91A8FF6C}" srcId="{F72D22C2-7CB7-48B4-AD08-D59E34CD063D}" destId="{156C24CE-54E1-4534-81A4-F955EAA8F4B9}" srcOrd="0" destOrd="0" parTransId="{52F99A03-80E4-412F-8FAE-D93985671A82}" sibTransId="{843D0823-A047-40DA-8588-DC63A70654C1}"/>
    <dgm:cxn modelId="{A8BDF357-DDFD-4097-93CE-1F679C4E30D8}" type="presOf" srcId="{0B854E64-84B8-43E0-9C58-9E5FA7C81013}" destId="{62985599-5AD4-4D17-8323-7D20A9C26D76}" srcOrd="0" destOrd="0" presId="urn:microsoft.com/office/officeart/2005/8/layout/list1"/>
    <dgm:cxn modelId="{C2F98083-FC39-478F-91AA-F9194E08F2A0}" srcId="{F72D22C2-7CB7-48B4-AD08-D59E34CD063D}" destId="{547AE5BE-A7AD-495F-A67E-4B676DC52857}" srcOrd="1" destOrd="0" parTransId="{B7F4F61E-7CFB-4811-8BC6-5A0DEBA5152B}" sibTransId="{21766271-B740-45A9-B4EE-AC40CD5E9366}"/>
    <dgm:cxn modelId="{01FF2286-C2A0-483E-AE5D-77D67936DBCB}" type="presOf" srcId="{0B854E64-84B8-43E0-9C58-9E5FA7C81013}" destId="{0B66F77B-C6D9-4830-911D-569B616AC0C0}" srcOrd="1" destOrd="0" presId="urn:microsoft.com/office/officeart/2005/8/layout/list1"/>
    <dgm:cxn modelId="{7CB0629E-74B7-462D-8E9C-ED44ED35828F}" type="presOf" srcId="{15266DFE-CD17-4033-8C22-EFDB5856F526}" destId="{3B5D433A-CE81-4D08-AA25-C62100B3EBF5}" srcOrd="1" destOrd="0" presId="urn:microsoft.com/office/officeart/2005/8/layout/list1"/>
    <dgm:cxn modelId="{98865BAB-4134-407B-B1FF-0DEFBF90D0A6}" type="presOf" srcId="{156C24CE-54E1-4534-81A4-F955EAA8F4B9}" destId="{1CF20FE6-A109-40F8-AD06-F5BB76B4FC68}" srcOrd="0" destOrd="0" presId="urn:microsoft.com/office/officeart/2005/8/layout/list1"/>
    <dgm:cxn modelId="{7E3440B0-C011-4C21-B04E-7BF1C248FBA8}" type="presOf" srcId="{547AE5BE-A7AD-495F-A67E-4B676DC52857}" destId="{5DC47359-5E98-4B35-82A1-4B05DB7DF442}" srcOrd="0" destOrd="0" presId="urn:microsoft.com/office/officeart/2005/8/layout/list1"/>
    <dgm:cxn modelId="{4C5E0AB3-436C-4CFF-928C-213A6F1D1760}" type="presOf" srcId="{3A72FD93-35C8-4343-BEF9-ECB8F0BA0E83}" destId="{C36E933F-DCFA-4789-8AD1-4267E7635E32}" srcOrd="0" destOrd="0" presId="urn:microsoft.com/office/officeart/2005/8/layout/list1"/>
    <dgm:cxn modelId="{6F4F6BB4-F55B-4736-AACB-D7EA0A8146C7}" type="presOf" srcId="{B7F3EF31-8F01-4A89-B951-65EEBB72A485}" destId="{F5408B7D-275B-4F25-9E4A-F51E44954C42}" srcOrd="1" destOrd="0" presId="urn:microsoft.com/office/officeart/2005/8/layout/list1"/>
    <dgm:cxn modelId="{2A6AC5C7-8E42-476F-9881-163751217DC6}" type="presOf" srcId="{15266DFE-CD17-4033-8C22-EFDB5856F526}" destId="{F1EFE7D4-941A-4611-8EA4-3383A511F4DE}" srcOrd="0" destOrd="0" presId="urn:microsoft.com/office/officeart/2005/8/layout/list1"/>
    <dgm:cxn modelId="{395F45D0-A177-4B3A-AD9D-986D1F00130B}" type="presOf" srcId="{547AE5BE-A7AD-495F-A67E-4B676DC52857}" destId="{1C8C019D-7D59-499D-85C5-277CA56EA6AE}" srcOrd="1" destOrd="0" presId="urn:microsoft.com/office/officeart/2005/8/layout/list1"/>
    <dgm:cxn modelId="{630632E6-086A-4938-ADC6-00FC5AAE5483}" type="presOf" srcId="{156C24CE-54E1-4534-81A4-F955EAA8F4B9}" destId="{82713553-90FB-48E5-9D56-41211EE2BE39}" srcOrd="1" destOrd="0" presId="urn:microsoft.com/office/officeart/2005/8/layout/list1"/>
    <dgm:cxn modelId="{D77590F5-BA8A-488D-B522-5947B8FD32F4}" type="presOf" srcId="{F72D22C2-7CB7-48B4-AD08-D59E34CD063D}" destId="{22ED7B10-805C-4621-8EA3-F7164E8A6891}" srcOrd="0" destOrd="0" presId="urn:microsoft.com/office/officeart/2005/8/layout/list1"/>
    <dgm:cxn modelId="{008981FF-8064-4637-9CBC-80680E41EE3D}" type="presOf" srcId="{3A72FD93-35C8-4343-BEF9-ECB8F0BA0E83}" destId="{ED040533-ACC3-4CE8-8D40-E89C0560328D}" srcOrd="1" destOrd="0" presId="urn:microsoft.com/office/officeart/2005/8/layout/list1"/>
    <dgm:cxn modelId="{A8717F02-8DD4-40D4-A764-EE6F9FE41AD0}" type="presParOf" srcId="{22ED7B10-805C-4621-8EA3-F7164E8A6891}" destId="{6B33AA3B-F530-42B8-B37C-E6FBCFF9B446}" srcOrd="0" destOrd="0" presId="urn:microsoft.com/office/officeart/2005/8/layout/list1"/>
    <dgm:cxn modelId="{465F2642-B113-4A92-9A97-32F7EF174661}" type="presParOf" srcId="{6B33AA3B-F530-42B8-B37C-E6FBCFF9B446}" destId="{1CF20FE6-A109-40F8-AD06-F5BB76B4FC68}" srcOrd="0" destOrd="0" presId="urn:microsoft.com/office/officeart/2005/8/layout/list1"/>
    <dgm:cxn modelId="{2B3B2955-8533-4336-919B-94B54D2D07B9}" type="presParOf" srcId="{6B33AA3B-F530-42B8-B37C-E6FBCFF9B446}" destId="{82713553-90FB-48E5-9D56-41211EE2BE39}" srcOrd="1" destOrd="0" presId="urn:microsoft.com/office/officeart/2005/8/layout/list1"/>
    <dgm:cxn modelId="{44D28607-1E7D-4856-88B3-DF17C3083DE4}" type="presParOf" srcId="{22ED7B10-805C-4621-8EA3-F7164E8A6891}" destId="{62768ABB-75E5-48D3-8785-5DBFC48DCCCC}" srcOrd="1" destOrd="0" presId="urn:microsoft.com/office/officeart/2005/8/layout/list1"/>
    <dgm:cxn modelId="{39528C8E-ABB7-4799-9871-8EC1F790BD22}" type="presParOf" srcId="{22ED7B10-805C-4621-8EA3-F7164E8A6891}" destId="{BF926047-4DA6-421C-A630-B669AF31D4F5}" srcOrd="2" destOrd="0" presId="urn:microsoft.com/office/officeart/2005/8/layout/list1"/>
    <dgm:cxn modelId="{161B32D0-B299-4467-8A26-68826A662F15}" type="presParOf" srcId="{22ED7B10-805C-4621-8EA3-F7164E8A6891}" destId="{40C6BA22-3171-4B41-B79C-4CBC88C30887}" srcOrd="3" destOrd="0" presId="urn:microsoft.com/office/officeart/2005/8/layout/list1"/>
    <dgm:cxn modelId="{25CAC75C-5766-45FF-9653-032905D6D8EB}" type="presParOf" srcId="{22ED7B10-805C-4621-8EA3-F7164E8A6891}" destId="{2DF17B3D-CB50-4927-856C-5BA4ECF69EE9}" srcOrd="4" destOrd="0" presId="urn:microsoft.com/office/officeart/2005/8/layout/list1"/>
    <dgm:cxn modelId="{822B42D9-F15D-4627-B549-3B9E884CD73C}" type="presParOf" srcId="{2DF17B3D-CB50-4927-856C-5BA4ECF69EE9}" destId="{5DC47359-5E98-4B35-82A1-4B05DB7DF442}" srcOrd="0" destOrd="0" presId="urn:microsoft.com/office/officeart/2005/8/layout/list1"/>
    <dgm:cxn modelId="{6D886699-124D-47DF-BE81-7566ACAEA8A4}" type="presParOf" srcId="{2DF17B3D-CB50-4927-856C-5BA4ECF69EE9}" destId="{1C8C019D-7D59-499D-85C5-277CA56EA6AE}" srcOrd="1" destOrd="0" presId="urn:microsoft.com/office/officeart/2005/8/layout/list1"/>
    <dgm:cxn modelId="{E116CFDB-E830-4E24-AFF3-9E5AC1F40650}" type="presParOf" srcId="{22ED7B10-805C-4621-8EA3-F7164E8A6891}" destId="{7829FDE6-2134-451D-84AC-3DB0B7AE4DD9}" srcOrd="5" destOrd="0" presId="urn:microsoft.com/office/officeart/2005/8/layout/list1"/>
    <dgm:cxn modelId="{1993FBD7-5409-4F5F-BFC0-CFCC86E23A77}" type="presParOf" srcId="{22ED7B10-805C-4621-8EA3-F7164E8A6891}" destId="{D29C3761-6439-4131-83EA-46C573FDB2E7}" srcOrd="6" destOrd="0" presId="urn:microsoft.com/office/officeart/2005/8/layout/list1"/>
    <dgm:cxn modelId="{D9277757-D505-4F88-803B-36A19EEA1E25}" type="presParOf" srcId="{22ED7B10-805C-4621-8EA3-F7164E8A6891}" destId="{38665F9F-955E-4172-BAE5-30D0A0B3F2FC}" srcOrd="7" destOrd="0" presId="urn:microsoft.com/office/officeart/2005/8/layout/list1"/>
    <dgm:cxn modelId="{4EB9EC21-991C-464D-A0FD-43CC45065533}" type="presParOf" srcId="{22ED7B10-805C-4621-8EA3-F7164E8A6891}" destId="{F9CC13DD-1427-4F42-A5A3-3CE52C5ABDBE}" srcOrd="8" destOrd="0" presId="urn:microsoft.com/office/officeart/2005/8/layout/list1"/>
    <dgm:cxn modelId="{78B05871-F685-4EB4-84DD-78934D1880CB}" type="presParOf" srcId="{F9CC13DD-1427-4F42-A5A3-3CE52C5ABDBE}" destId="{9A43001E-9702-4628-81B7-CBB59A26E615}" srcOrd="0" destOrd="0" presId="urn:microsoft.com/office/officeart/2005/8/layout/list1"/>
    <dgm:cxn modelId="{4A7D9EEE-A45D-4135-9DC5-E38B00CD5A1D}" type="presParOf" srcId="{F9CC13DD-1427-4F42-A5A3-3CE52C5ABDBE}" destId="{F5408B7D-275B-4F25-9E4A-F51E44954C42}" srcOrd="1" destOrd="0" presId="urn:microsoft.com/office/officeart/2005/8/layout/list1"/>
    <dgm:cxn modelId="{A689357A-8693-43F5-8DA0-699CDBCB5318}" type="presParOf" srcId="{22ED7B10-805C-4621-8EA3-F7164E8A6891}" destId="{555A52EC-0BB4-4DFF-8462-6A3A389F5DD3}" srcOrd="9" destOrd="0" presId="urn:microsoft.com/office/officeart/2005/8/layout/list1"/>
    <dgm:cxn modelId="{FC6B8138-29ED-4105-A191-9659A16DC828}" type="presParOf" srcId="{22ED7B10-805C-4621-8EA3-F7164E8A6891}" destId="{A6A55991-24F9-4620-AED5-7010EB7804C0}" srcOrd="10" destOrd="0" presId="urn:microsoft.com/office/officeart/2005/8/layout/list1"/>
    <dgm:cxn modelId="{9F0662C6-9508-4E1E-931A-F3DB8881127A}" type="presParOf" srcId="{22ED7B10-805C-4621-8EA3-F7164E8A6891}" destId="{BA33835D-23C3-42C3-9AB5-6D37B8993DEC}" srcOrd="11" destOrd="0" presId="urn:microsoft.com/office/officeart/2005/8/layout/list1"/>
    <dgm:cxn modelId="{830F2487-F4D4-4E75-BA9E-5B5065732678}" type="presParOf" srcId="{22ED7B10-805C-4621-8EA3-F7164E8A6891}" destId="{A4C369E1-27E9-44E2-B598-6C1BA7882C81}" srcOrd="12" destOrd="0" presId="urn:microsoft.com/office/officeart/2005/8/layout/list1"/>
    <dgm:cxn modelId="{F330B04D-1AB0-4B77-A155-6B1796135FC7}" type="presParOf" srcId="{A4C369E1-27E9-44E2-B598-6C1BA7882C81}" destId="{C36E933F-DCFA-4789-8AD1-4267E7635E32}" srcOrd="0" destOrd="0" presId="urn:microsoft.com/office/officeart/2005/8/layout/list1"/>
    <dgm:cxn modelId="{4236AB27-CE0B-4F73-B9B7-09B3F604110C}" type="presParOf" srcId="{A4C369E1-27E9-44E2-B598-6C1BA7882C81}" destId="{ED040533-ACC3-4CE8-8D40-E89C0560328D}" srcOrd="1" destOrd="0" presId="urn:microsoft.com/office/officeart/2005/8/layout/list1"/>
    <dgm:cxn modelId="{8A29223F-4BB4-4EF0-8744-88DDC9D48D52}" type="presParOf" srcId="{22ED7B10-805C-4621-8EA3-F7164E8A6891}" destId="{2C77AE1B-5320-431F-8206-C0A3D399E0D4}" srcOrd="13" destOrd="0" presId="urn:microsoft.com/office/officeart/2005/8/layout/list1"/>
    <dgm:cxn modelId="{7DB760DC-668D-4C0E-B169-5CEC7A880C5D}" type="presParOf" srcId="{22ED7B10-805C-4621-8EA3-F7164E8A6891}" destId="{C355752B-8009-4DE9-B397-F9FF30B49448}" srcOrd="14" destOrd="0" presId="urn:microsoft.com/office/officeart/2005/8/layout/list1"/>
    <dgm:cxn modelId="{93EB9ED4-1E06-41D7-B253-0E402A272D5E}" type="presParOf" srcId="{22ED7B10-805C-4621-8EA3-F7164E8A6891}" destId="{20F620B3-21F2-437D-8322-41C3A2F72269}" srcOrd="15" destOrd="0" presId="urn:microsoft.com/office/officeart/2005/8/layout/list1"/>
    <dgm:cxn modelId="{729371DB-814B-4BBB-8DE3-8A9B1BAD97A6}" type="presParOf" srcId="{22ED7B10-805C-4621-8EA3-F7164E8A6891}" destId="{EF33455C-E9EE-4D50-81B3-73EFF441DB7A}" srcOrd="16" destOrd="0" presId="urn:microsoft.com/office/officeart/2005/8/layout/list1"/>
    <dgm:cxn modelId="{B0FD0658-7D94-4A3B-8AF3-74CB0A08DCE5}" type="presParOf" srcId="{EF33455C-E9EE-4D50-81B3-73EFF441DB7A}" destId="{62985599-5AD4-4D17-8323-7D20A9C26D76}" srcOrd="0" destOrd="0" presId="urn:microsoft.com/office/officeart/2005/8/layout/list1"/>
    <dgm:cxn modelId="{20114F15-4606-44AF-9ECE-A548B535A3F6}" type="presParOf" srcId="{EF33455C-E9EE-4D50-81B3-73EFF441DB7A}" destId="{0B66F77B-C6D9-4830-911D-569B616AC0C0}" srcOrd="1" destOrd="0" presId="urn:microsoft.com/office/officeart/2005/8/layout/list1"/>
    <dgm:cxn modelId="{06EEF3CA-A8CF-4441-BD37-EBF85FAFED9F}" type="presParOf" srcId="{22ED7B10-805C-4621-8EA3-F7164E8A6891}" destId="{C126C220-8D8C-4F7B-ABDC-794ED82B921C}" srcOrd="17" destOrd="0" presId="urn:microsoft.com/office/officeart/2005/8/layout/list1"/>
    <dgm:cxn modelId="{483656E3-F6D0-4471-B37E-10FA8BECDC4F}" type="presParOf" srcId="{22ED7B10-805C-4621-8EA3-F7164E8A6891}" destId="{717F4A08-1419-4A59-965D-8637A3876C4C}" srcOrd="18" destOrd="0" presId="urn:microsoft.com/office/officeart/2005/8/layout/list1"/>
    <dgm:cxn modelId="{DE14ABB3-CA6A-44B1-B510-50D91E3B6159}" type="presParOf" srcId="{22ED7B10-805C-4621-8EA3-F7164E8A6891}" destId="{34FCE517-ACE9-4792-92A6-0BB085B1EF74}" srcOrd="19" destOrd="0" presId="urn:microsoft.com/office/officeart/2005/8/layout/list1"/>
    <dgm:cxn modelId="{0E1B5CB3-2713-45DD-94F6-717EC6CBB0C1}" type="presParOf" srcId="{22ED7B10-805C-4621-8EA3-F7164E8A6891}" destId="{37FCE3F7-4167-4C20-B013-96649B1E8A8C}" srcOrd="20" destOrd="0" presId="urn:microsoft.com/office/officeart/2005/8/layout/list1"/>
    <dgm:cxn modelId="{2E9837F4-C496-4FE6-8201-247F758F32F3}" type="presParOf" srcId="{37FCE3F7-4167-4C20-B013-96649B1E8A8C}" destId="{F1EFE7D4-941A-4611-8EA4-3383A511F4DE}" srcOrd="0" destOrd="0" presId="urn:microsoft.com/office/officeart/2005/8/layout/list1"/>
    <dgm:cxn modelId="{C8446672-24BA-4367-80F7-7EEABAB15C4A}" type="presParOf" srcId="{37FCE3F7-4167-4C20-B013-96649B1E8A8C}" destId="{3B5D433A-CE81-4D08-AA25-C62100B3EBF5}" srcOrd="1" destOrd="0" presId="urn:microsoft.com/office/officeart/2005/8/layout/list1"/>
    <dgm:cxn modelId="{38CE9155-390C-4F9C-8BE8-B8C06F7DAECA}" type="presParOf" srcId="{22ED7B10-805C-4621-8EA3-F7164E8A6891}" destId="{1B4E07B7-04B9-44D4-925D-4237EDCF7E4B}" srcOrd="21" destOrd="0" presId="urn:microsoft.com/office/officeart/2005/8/layout/list1"/>
    <dgm:cxn modelId="{81638733-1D62-473E-869B-A3D713843A38}" type="presParOf" srcId="{22ED7B10-805C-4621-8EA3-F7164E8A6891}" destId="{7F9D3424-673D-46C3-9AA0-F699B815B787}"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D8DC9-68F8-418F-BEA5-0A696EE6111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F0D0351-C948-44D6-82FB-78F1DA8D5798}">
      <dgm:prSet custT="1"/>
      <dgm:spPr/>
      <dgm:t>
        <a:bodyPr/>
        <a:lstStyle/>
        <a:p>
          <a:r>
            <a:rPr lang="en-GB" sz="2800" dirty="0">
              <a:latin typeface="Century Gothic" panose="020B0502020202020204" pitchFamily="34" charset="0"/>
            </a:rPr>
            <a:t>At the end of this module the participant will be able to explain the threat assessment process and interpret a threat summary. </a:t>
          </a:r>
          <a:endParaRPr lang="en-US" sz="2800" dirty="0">
            <a:latin typeface="Century Gothic" panose="020B0502020202020204" pitchFamily="34" charset="0"/>
          </a:endParaRPr>
        </a:p>
      </dgm:t>
    </dgm:pt>
    <dgm:pt modelId="{A0D9D8D8-66B5-4836-8BC0-8599D45EDB10}" type="parTrans" cxnId="{CF424915-FF7D-44E1-B920-D9E18AE5D258}">
      <dgm:prSet/>
      <dgm:spPr/>
      <dgm:t>
        <a:bodyPr/>
        <a:lstStyle/>
        <a:p>
          <a:endParaRPr lang="en-US"/>
        </a:p>
      </dgm:t>
    </dgm:pt>
    <dgm:pt modelId="{0F26A9E0-8D6C-4B62-AFEF-3852252B131F}" type="sibTrans" cxnId="{CF424915-FF7D-44E1-B920-D9E18AE5D258}">
      <dgm:prSet/>
      <dgm:spPr/>
      <dgm:t>
        <a:bodyPr/>
        <a:lstStyle/>
        <a:p>
          <a:endParaRPr lang="en-US"/>
        </a:p>
      </dgm:t>
    </dgm:pt>
    <dgm:pt modelId="{540BE59A-BFA0-43CE-AB6B-F1A04187FCDE}" type="pres">
      <dgm:prSet presAssocID="{566D8DC9-68F8-418F-BEA5-0A696EE61110}" presName="diagram" presStyleCnt="0">
        <dgm:presLayoutVars>
          <dgm:dir/>
          <dgm:resizeHandles val="exact"/>
        </dgm:presLayoutVars>
      </dgm:prSet>
      <dgm:spPr/>
    </dgm:pt>
    <dgm:pt modelId="{9FCDC396-3618-46C4-BFF0-75B8D72DEB1A}" type="pres">
      <dgm:prSet presAssocID="{5F0D0351-C948-44D6-82FB-78F1DA8D5798}" presName="node" presStyleLbl="node1" presStyleIdx="0" presStyleCnt="1">
        <dgm:presLayoutVars>
          <dgm:bulletEnabled val="1"/>
        </dgm:presLayoutVars>
      </dgm:prSet>
      <dgm:spPr/>
    </dgm:pt>
  </dgm:ptLst>
  <dgm:cxnLst>
    <dgm:cxn modelId="{CF424915-FF7D-44E1-B920-D9E18AE5D258}" srcId="{566D8DC9-68F8-418F-BEA5-0A696EE61110}" destId="{5F0D0351-C948-44D6-82FB-78F1DA8D5798}" srcOrd="0" destOrd="0" parTransId="{A0D9D8D8-66B5-4836-8BC0-8599D45EDB10}" sibTransId="{0F26A9E0-8D6C-4B62-AFEF-3852252B131F}"/>
    <dgm:cxn modelId="{63340528-05E7-4D99-9594-2D8DDC99CF3F}" type="presOf" srcId="{566D8DC9-68F8-418F-BEA5-0A696EE61110}" destId="{540BE59A-BFA0-43CE-AB6B-F1A04187FCDE}" srcOrd="0" destOrd="0" presId="urn:microsoft.com/office/officeart/2005/8/layout/default"/>
    <dgm:cxn modelId="{CC57F5A4-D985-416C-BA99-320F7F1B8A20}" type="presOf" srcId="{5F0D0351-C948-44D6-82FB-78F1DA8D5798}" destId="{9FCDC396-3618-46C4-BFF0-75B8D72DEB1A}" srcOrd="0" destOrd="0" presId="urn:microsoft.com/office/officeart/2005/8/layout/default"/>
    <dgm:cxn modelId="{3C393FAB-61CF-473A-BAA6-BCDB54FE7F65}" type="presParOf" srcId="{540BE59A-BFA0-43CE-AB6B-F1A04187FCDE}" destId="{9FCDC396-3618-46C4-BFF0-75B8D72DEB1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6047-4DA6-421C-A630-B669AF31D4F5}">
      <dsp:nvSpPr>
        <dsp:cNvPr id="0" name=""/>
        <dsp:cNvSpPr/>
      </dsp:nvSpPr>
      <dsp:spPr>
        <a:xfrm>
          <a:off x="0" y="4136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713553-90FB-48E5-9D56-41211EE2BE39}">
      <dsp:nvSpPr>
        <dsp:cNvPr id="0" name=""/>
        <dsp:cNvSpPr/>
      </dsp:nvSpPr>
      <dsp:spPr>
        <a:xfrm>
          <a:off x="289560" y="118462"/>
          <a:ext cx="4053840" cy="5904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226" tIns="0" rIns="15322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2.4.1 Introduction to Threat Assessment </a:t>
          </a:r>
          <a:endParaRPr lang="en-GB" sz="2000" kern="1200" dirty="0">
            <a:latin typeface="Century Gothic" panose="020B0502020202020204" pitchFamily="34" charset="0"/>
          </a:endParaRPr>
        </a:p>
      </dsp:txBody>
      <dsp:txXfrm>
        <a:off x="318381" y="147283"/>
        <a:ext cx="3996198" cy="532758"/>
      </dsp:txXfrm>
    </dsp:sp>
    <dsp:sp modelId="{D29C3761-6439-4131-83EA-46C573FDB2E7}">
      <dsp:nvSpPr>
        <dsp:cNvPr id="0" name=""/>
        <dsp:cNvSpPr/>
      </dsp:nvSpPr>
      <dsp:spPr>
        <a:xfrm>
          <a:off x="0" y="13208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84324"/>
              <a:satOff val="-1865"/>
              <a:lumOff val="13996"/>
              <a:alphaOff val="0"/>
            </a:schemeClr>
          </a:solidFill>
          <a:prstDash val="solid"/>
        </a:ln>
        <a:effectLst/>
      </dsp:spPr>
      <dsp:style>
        <a:lnRef idx="1">
          <a:scrgbClr r="0" g="0" b="0"/>
        </a:lnRef>
        <a:fillRef idx="1">
          <a:scrgbClr r="0" g="0" b="0"/>
        </a:fillRef>
        <a:effectRef idx="0">
          <a:scrgbClr r="0" g="0" b="0"/>
        </a:effectRef>
        <a:fontRef idx="minor"/>
      </dsp:style>
    </dsp:sp>
    <dsp:sp modelId="{1C8C019D-7D59-499D-85C5-277CA56EA6AE}">
      <dsp:nvSpPr>
        <dsp:cNvPr id="0" name=""/>
        <dsp:cNvSpPr/>
      </dsp:nvSpPr>
      <dsp:spPr>
        <a:xfrm>
          <a:off x="287015" y="1025662"/>
          <a:ext cx="5502296" cy="590400"/>
        </a:xfrm>
        <a:prstGeom prst="roundRect">
          <a:avLst/>
        </a:prstGeom>
        <a:gradFill rotWithShape="0">
          <a:gsLst>
            <a:gs pos="0">
              <a:srgbClr val="4BACC6">
                <a:shade val="50000"/>
                <a:hueOff val="0"/>
                <a:satOff val="0"/>
                <a:lumOff val="0"/>
                <a:alphaOff val="0"/>
                <a:shade val="51000"/>
                <a:satMod val="130000"/>
              </a:srgbClr>
            </a:gs>
            <a:gs pos="80000">
              <a:srgbClr val="4BACC6">
                <a:shade val="50000"/>
                <a:hueOff val="0"/>
                <a:satOff val="0"/>
                <a:lumOff val="0"/>
                <a:alphaOff val="0"/>
                <a:shade val="93000"/>
                <a:satMod val="130000"/>
              </a:srgbClr>
            </a:gs>
            <a:gs pos="100000">
              <a:srgbClr val="4BACC6">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4768" tIns="0" rIns="134768" bIns="0" numCol="1" spcCol="1270" anchor="ctr" anchorCtr="0">
          <a:noAutofit/>
        </a:bodyPr>
        <a:lstStyle/>
        <a:p>
          <a:pPr marL="0" lvl="0" indent="0" algn="l" defTabSz="800100">
            <a:lnSpc>
              <a:spcPct val="90000"/>
            </a:lnSpc>
            <a:spcBef>
              <a:spcPct val="0"/>
            </a:spcBef>
            <a:spcAft>
              <a:spcPct val="35000"/>
            </a:spcAft>
            <a:buNone/>
          </a:pPr>
          <a:r>
            <a:rPr lang="en-US" sz="2000" kern="1200" dirty="0">
              <a:solidFill>
                <a:prstClr val="white"/>
              </a:solidFill>
              <a:latin typeface="Century Gothic" panose="020B0502020202020204" pitchFamily="34" charset="0"/>
              <a:ea typeface="+mn-ea"/>
              <a:cs typeface="+mn-cs"/>
            </a:rPr>
            <a:t>2.4.2 Source of information and Intelligence</a:t>
          </a:r>
        </a:p>
      </dsp:txBody>
      <dsp:txXfrm>
        <a:off x="315836" y="1054483"/>
        <a:ext cx="5444654" cy="532758"/>
      </dsp:txXfrm>
    </dsp:sp>
    <dsp:sp modelId="{A6A55991-24F9-4620-AED5-7010EB7804C0}">
      <dsp:nvSpPr>
        <dsp:cNvPr id="0" name=""/>
        <dsp:cNvSpPr/>
      </dsp:nvSpPr>
      <dsp:spPr>
        <a:xfrm>
          <a:off x="0" y="22280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dsp:spPr>
      <dsp:style>
        <a:lnRef idx="1">
          <a:scrgbClr r="0" g="0" b="0"/>
        </a:lnRef>
        <a:fillRef idx="1">
          <a:scrgbClr r="0" g="0" b="0"/>
        </a:fillRef>
        <a:effectRef idx="0">
          <a:scrgbClr r="0" g="0" b="0"/>
        </a:effectRef>
        <a:fontRef idx="minor"/>
      </dsp:style>
    </dsp:sp>
    <dsp:sp modelId="{F5408B7D-275B-4F25-9E4A-F51E44954C42}">
      <dsp:nvSpPr>
        <dsp:cNvPr id="0" name=""/>
        <dsp:cNvSpPr/>
      </dsp:nvSpPr>
      <dsp:spPr>
        <a:xfrm>
          <a:off x="290824" y="1905491"/>
          <a:ext cx="5500375" cy="590400"/>
        </a:xfrm>
        <a:prstGeom prst="roundRect">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226" tIns="0" rIns="15322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2.4.3  Enemy Intent </a:t>
          </a:r>
        </a:p>
      </dsp:txBody>
      <dsp:txXfrm>
        <a:off x="319645" y="1934312"/>
        <a:ext cx="5442733" cy="532758"/>
      </dsp:txXfrm>
    </dsp:sp>
    <dsp:sp modelId="{C355752B-8009-4DE9-B397-F9FF30B49448}">
      <dsp:nvSpPr>
        <dsp:cNvPr id="0" name=""/>
        <dsp:cNvSpPr/>
      </dsp:nvSpPr>
      <dsp:spPr>
        <a:xfrm>
          <a:off x="0" y="31352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252972"/>
              <a:satOff val="-5595"/>
              <a:lumOff val="41987"/>
              <a:alphaOff val="0"/>
            </a:schemeClr>
          </a:solidFill>
          <a:prstDash val="solid"/>
        </a:ln>
        <a:effectLst/>
      </dsp:spPr>
      <dsp:style>
        <a:lnRef idx="1">
          <a:scrgbClr r="0" g="0" b="0"/>
        </a:lnRef>
        <a:fillRef idx="1">
          <a:scrgbClr r="0" g="0" b="0"/>
        </a:fillRef>
        <a:effectRef idx="0">
          <a:scrgbClr r="0" g="0" b="0"/>
        </a:effectRef>
        <a:fontRef idx="minor"/>
      </dsp:style>
    </dsp:sp>
    <dsp:sp modelId="{ED040533-ACC3-4CE8-8D40-E89C0560328D}">
      <dsp:nvSpPr>
        <dsp:cNvPr id="0" name=""/>
        <dsp:cNvSpPr/>
      </dsp:nvSpPr>
      <dsp:spPr>
        <a:xfrm>
          <a:off x="289560" y="2840062"/>
          <a:ext cx="5465427" cy="590400"/>
        </a:xfrm>
        <a:prstGeom prst="roundRect">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226" tIns="0" rIns="15322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2.4.4 Enemy Capability </a:t>
          </a:r>
        </a:p>
      </dsp:txBody>
      <dsp:txXfrm>
        <a:off x="318381" y="2868883"/>
        <a:ext cx="5407785" cy="532758"/>
      </dsp:txXfrm>
    </dsp:sp>
    <dsp:sp modelId="{717F4A08-1419-4A59-965D-8637A3876C4C}">
      <dsp:nvSpPr>
        <dsp:cNvPr id="0" name=""/>
        <dsp:cNvSpPr/>
      </dsp:nvSpPr>
      <dsp:spPr>
        <a:xfrm>
          <a:off x="0" y="40424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dsp:spPr>
      <dsp:style>
        <a:lnRef idx="1">
          <a:scrgbClr r="0" g="0" b="0"/>
        </a:lnRef>
        <a:fillRef idx="1">
          <a:scrgbClr r="0" g="0" b="0"/>
        </a:fillRef>
        <a:effectRef idx="0">
          <a:scrgbClr r="0" g="0" b="0"/>
        </a:effectRef>
        <a:fontRef idx="minor"/>
      </dsp:style>
    </dsp:sp>
    <dsp:sp modelId="{0B66F77B-C6D9-4830-911D-569B616AC0C0}">
      <dsp:nvSpPr>
        <dsp:cNvPr id="0" name=""/>
        <dsp:cNvSpPr/>
      </dsp:nvSpPr>
      <dsp:spPr>
        <a:xfrm>
          <a:off x="289560" y="3747262"/>
          <a:ext cx="4053840" cy="590400"/>
        </a:xfrm>
        <a:prstGeom prst="roundRect">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226" tIns="0" rIns="15322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2.4.5 Enemy Opportunity to Use IEDs </a:t>
          </a:r>
        </a:p>
      </dsp:txBody>
      <dsp:txXfrm>
        <a:off x="318381" y="3776083"/>
        <a:ext cx="3996198" cy="532758"/>
      </dsp:txXfrm>
    </dsp:sp>
    <dsp:sp modelId="{7F9D3424-673D-46C3-9AA0-F699B815B787}">
      <dsp:nvSpPr>
        <dsp:cNvPr id="0" name=""/>
        <dsp:cNvSpPr/>
      </dsp:nvSpPr>
      <dsp:spPr>
        <a:xfrm>
          <a:off x="0" y="4949662"/>
          <a:ext cx="5791200" cy="504000"/>
        </a:xfrm>
        <a:prstGeom prst="rect">
          <a:avLst/>
        </a:prstGeom>
        <a:solidFill>
          <a:schemeClr val="lt1">
            <a:alpha val="90000"/>
            <a:hueOff val="0"/>
            <a:satOff val="0"/>
            <a:lumOff val="0"/>
            <a:alphaOff val="0"/>
          </a:schemeClr>
        </a:solidFill>
        <a:ln w="9525" cap="flat" cmpd="sng" algn="ctr">
          <a:solidFill>
            <a:schemeClr val="accent5">
              <a:shade val="50000"/>
              <a:hueOff val="84324"/>
              <a:satOff val="-1865"/>
              <a:lumOff val="13996"/>
              <a:alphaOff val="0"/>
            </a:schemeClr>
          </a:solidFill>
          <a:prstDash val="solid"/>
        </a:ln>
        <a:effectLst/>
      </dsp:spPr>
      <dsp:style>
        <a:lnRef idx="1">
          <a:scrgbClr r="0" g="0" b="0"/>
        </a:lnRef>
        <a:fillRef idx="1">
          <a:scrgbClr r="0" g="0" b="0"/>
        </a:fillRef>
        <a:effectRef idx="0">
          <a:scrgbClr r="0" g="0" b="0"/>
        </a:effectRef>
        <a:fontRef idx="minor"/>
      </dsp:style>
    </dsp:sp>
    <dsp:sp modelId="{3B5D433A-CE81-4D08-AA25-C62100B3EBF5}">
      <dsp:nvSpPr>
        <dsp:cNvPr id="0" name=""/>
        <dsp:cNvSpPr/>
      </dsp:nvSpPr>
      <dsp:spPr>
        <a:xfrm>
          <a:off x="289560" y="4654462"/>
          <a:ext cx="4053840" cy="590400"/>
        </a:xfrm>
        <a:prstGeom prst="roundRect">
          <a:avLst/>
        </a:prstGeom>
        <a:gradFill rotWithShape="0">
          <a:gsLst>
            <a:gs pos="0">
              <a:schemeClr val="accent5">
                <a:shade val="50000"/>
                <a:hueOff val="84324"/>
                <a:satOff val="-1865"/>
                <a:lumOff val="13996"/>
                <a:alphaOff val="0"/>
                <a:shade val="51000"/>
                <a:satMod val="130000"/>
              </a:schemeClr>
            </a:gs>
            <a:gs pos="80000">
              <a:schemeClr val="accent5">
                <a:shade val="50000"/>
                <a:hueOff val="84324"/>
                <a:satOff val="-1865"/>
                <a:lumOff val="13996"/>
                <a:alphaOff val="0"/>
                <a:shade val="93000"/>
                <a:satMod val="130000"/>
              </a:schemeClr>
            </a:gs>
            <a:gs pos="100000">
              <a:schemeClr val="accent5">
                <a:shade val="50000"/>
                <a:hueOff val="84324"/>
                <a:satOff val="-1865"/>
                <a:lumOff val="139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226" tIns="0" rIns="153226"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2.4.6 Issuing a Threat Summary </a:t>
          </a:r>
          <a:endParaRPr lang="en-GB" sz="2000" kern="1200" dirty="0">
            <a:latin typeface="Century Gothic" panose="020B0502020202020204" pitchFamily="34" charset="0"/>
          </a:endParaRPr>
        </a:p>
      </dsp:txBody>
      <dsp:txXfrm>
        <a:off x="318381" y="4683283"/>
        <a:ext cx="399619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DC396-3618-46C4-BFF0-75B8D72DEB1A}">
      <dsp:nvSpPr>
        <dsp:cNvPr id="0" name=""/>
        <dsp:cNvSpPr/>
      </dsp:nvSpPr>
      <dsp:spPr>
        <a:xfrm>
          <a:off x="0" y="1257984"/>
          <a:ext cx="5093592" cy="30561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entury Gothic" panose="020B0502020202020204" pitchFamily="34" charset="0"/>
            </a:rPr>
            <a:t>At the end of this module the participant will be able to explain the threat assessment process and interpret a threat summary. </a:t>
          </a:r>
          <a:endParaRPr lang="en-US" sz="2800" kern="1200" dirty="0">
            <a:latin typeface="Century Gothic" panose="020B0502020202020204" pitchFamily="34" charset="0"/>
          </a:endParaRPr>
        </a:p>
      </dsp:txBody>
      <dsp:txXfrm>
        <a:off x="0" y="1257984"/>
        <a:ext cx="5093592" cy="30561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1DD6E0-B726-4D7D-8B4D-3EC7B95FE07F}" type="datetimeFigureOut">
              <a:rPr lang="en-GB" smtClean="0"/>
              <a:t>24/07/2025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BF1F67-8C64-4188-A27E-11A7F70216EF}" type="slidenum">
              <a:rPr lang="en-GB" smtClean="0"/>
              <a:t>‹#›</a:t>
            </a:fld>
            <a:endParaRPr lang="en-GB"/>
          </a:p>
        </p:txBody>
      </p:sp>
    </p:spTree>
    <p:extLst>
      <p:ext uri="{BB962C8B-B14F-4D97-AF65-F5344CB8AC3E}">
        <p14:creationId xmlns:p14="http://schemas.microsoft.com/office/powerpoint/2010/main" val="91199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0295F6-29C7-4BC8-B486-C4C6F1F85857}" type="datetimeFigureOut">
              <a:rPr lang="en-GB" smtClean="0"/>
              <a:t>24/07/2025</a:t>
            </a:fld>
            <a:endParaRPr lang="en-GB"/>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6DCF59-3C3C-4B8A-82C0-288D5642E688}" type="slidenum">
              <a:rPr lang="en-GB" smtClean="0"/>
              <a:t>‹#›</a:t>
            </a:fld>
            <a:endParaRPr lang="en-GB"/>
          </a:p>
        </p:txBody>
      </p:sp>
    </p:spTree>
    <p:extLst>
      <p:ext uri="{BB962C8B-B14F-4D97-AF65-F5344CB8AC3E}">
        <p14:creationId xmlns:p14="http://schemas.microsoft.com/office/powerpoint/2010/main" val="232061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guidance inserted in the note section of each slide.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DCF59-3C3C-4B8A-82C0-288D5642E6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49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10</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1750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Tree>
    <p:extLst>
      <p:ext uri="{BB962C8B-B14F-4D97-AF65-F5344CB8AC3E}">
        <p14:creationId xmlns:p14="http://schemas.microsoft.com/office/powerpoint/2010/main" val="239662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rPr>
              <a:t>Now that we have identified the different sources of information, we can now begin to build our understanding of the aggressor. Understanding the adversary intent, will help us determine the likelihood and type of attack. This is done by essentially answering three questions:</a:t>
            </a:r>
          </a:p>
          <a:p>
            <a:pPr marL="342900" indent="-342900">
              <a:buFont typeface="Arial" panose="020B0604020202020204" pitchFamily="34" charset="0"/>
              <a:buChar char="•"/>
            </a:pPr>
            <a:r>
              <a:rPr lang="en-US" sz="1200" b="1" dirty="0">
                <a:latin typeface="Century Gothic" panose="020B0502020202020204" pitchFamily="34" charset="0"/>
              </a:rPr>
              <a:t>Who</a:t>
            </a:r>
            <a:r>
              <a:rPr lang="en-US" sz="1200" dirty="0">
                <a:latin typeface="Century Gothic" panose="020B0502020202020204" pitchFamily="34" charset="0"/>
              </a:rPr>
              <a:t> is the aggressor?</a:t>
            </a:r>
          </a:p>
          <a:p>
            <a:pPr marL="342900" indent="-342900">
              <a:buFont typeface="Arial" panose="020B0604020202020204" pitchFamily="34" charset="0"/>
              <a:buChar char="•"/>
            </a:pPr>
            <a:r>
              <a:rPr lang="en-US" sz="1200" b="1" dirty="0">
                <a:latin typeface="Century Gothic" panose="020B0502020202020204" pitchFamily="34" charset="0"/>
              </a:rPr>
              <a:t>What</a:t>
            </a:r>
            <a:r>
              <a:rPr lang="en-US" sz="1200" dirty="0">
                <a:latin typeface="Century Gothic" panose="020B0502020202020204" pitchFamily="34" charset="0"/>
              </a:rPr>
              <a:t> are they trying to achieve? </a:t>
            </a:r>
          </a:p>
          <a:p>
            <a:pPr marL="342900" indent="-342900">
              <a:buFont typeface="Arial" panose="020B0604020202020204" pitchFamily="34" charset="0"/>
              <a:buChar char="•"/>
            </a:pPr>
            <a:r>
              <a:rPr lang="en-US" sz="1200" b="1" dirty="0">
                <a:latin typeface="Century Gothic" panose="020B0502020202020204" pitchFamily="34" charset="0"/>
              </a:rPr>
              <a:t>Who</a:t>
            </a:r>
            <a:r>
              <a:rPr lang="en-US" sz="1200" dirty="0">
                <a:latin typeface="Century Gothic" panose="020B0502020202020204" pitchFamily="34" charset="0"/>
              </a:rPr>
              <a:t> are they targeting, and who are they not targeting?</a:t>
            </a:r>
            <a:endParaRPr lang="en-GB" sz="1200" dirty="0">
              <a:latin typeface="Century Gothic" panose="020B0502020202020204" pitchFamily="34" charset="0"/>
            </a:endParaRPr>
          </a:p>
          <a:p>
            <a:endParaRPr lang="en-US" dirty="0"/>
          </a:p>
          <a:p>
            <a:endParaRPr lang="en-GB" dirty="0"/>
          </a:p>
        </p:txBody>
      </p:sp>
    </p:spTree>
    <p:extLst>
      <p:ext uri="{BB962C8B-B14F-4D97-AF65-F5344CB8AC3E}">
        <p14:creationId xmlns:p14="http://schemas.microsoft.com/office/powerpoint/2010/main" val="630105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dirty="0">
                <a:latin typeface="Century Gothic" panose="020B0502020202020204" pitchFamily="34" charset="0"/>
                <a:ea typeface="Arial" panose="020B0604020202020204" pitchFamily="34" charset="0"/>
                <a:cs typeface="Times New Roman" panose="02020603050405020304" pitchFamily="18" charset="0"/>
              </a:rPr>
              <a:t>Understanding what kind of adversary we are facing will help us to shape our understanding what intentions they may have. </a:t>
            </a:r>
          </a:p>
          <a:p>
            <a:pPr eaLnBrk="1" hangingPunct="1"/>
            <a:endParaRPr lang="en-US" altLang="en-US" b="0" dirty="0">
              <a:latin typeface="Century Gothic" panose="020B0502020202020204" pitchFamily="34" charset="0"/>
              <a:ea typeface="Arial" panose="020B0604020202020204" pitchFamily="34" charset="0"/>
              <a:cs typeface="Times New Roman" panose="02020603050405020304" pitchFamily="18" charset="0"/>
            </a:endParaRPr>
          </a:p>
          <a:p>
            <a:pPr eaLnBrk="1" hangingPunct="1"/>
            <a:r>
              <a:rPr lang="en-US" altLang="en-US" b="1" dirty="0">
                <a:latin typeface="Century Gothic" panose="020B0502020202020204" pitchFamily="34" charset="0"/>
                <a:ea typeface="Arial" panose="020B0604020202020204" pitchFamily="34" charset="0"/>
                <a:cs typeface="Times New Roman" panose="02020603050405020304" pitchFamily="18" charset="0"/>
              </a:rPr>
              <a:t>Professional:</a:t>
            </a:r>
          </a:p>
          <a:p>
            <a:pPr eaLnBrk="1" hangingPunct="1"/>
            <a:r>
              <a:rPr lang="en-US" altLang="en-US" dirty="0">
                <a:latin typeface="Century Gothic" panose="020B0502020202020204" pitchFamily="34" charset="0"/>
                <a:ea typeface="Arial" panose="020B0604020202020204" pitchFamily="34" charset="0"/>
                <a:cs typeface="Times New Roman" panose="02020603050405020304" pitchFamily="18" charset="0"/>
              </a:rPr>
              <a:t>The professional is likely to use in-service weapons and weapon platforms in an efficient and directed way, most probably in the manner for which these weapons were originally designed. Attacks may be controlled and </a:t>
            </a:r>
            <a:r>
              <a:rPr lang="en-US" altLang="en-US" dirty="0" err="1">
                <a:latin typeface="Century Gothic" panose="020B0502020202020204" pitchFamily="34" charset="0"/>
                <a:ea typeface="Arial" panose="020B0604020202020204" pitchFamily="34" charset="0"/>
                <a:cs typeface="Times New Roman" panose="02020603050405020304" pitchFamily="18" charset="0"/>
              </a:rPr>
              <a:t>co-ordinated</a:t>
            </a:r>
            <a:r>
              <a:rPr lang="en-US" altLang="en-US" dirty="0">
                <a:latin typeface="Century Gothic" panose="020B0502020202020204" pitchFamily="34" charset="0"/>
                <a:ea typeface="Arial" panose="020B0604020202020204" pitchFamily="34" charset="0"/>
                <a:cs typeface="Times New Roman" panose="02020603050405020304" pitchFamily="18" charset="0"/>
              </a:rPr>
              <a:t> at a higher level as part of a campaign.</a:t>
            </a:r>
          </a:p>
          <a:p>
            <a:pPr eaLnBrk="1" hangingPunct="1"/>
            <a:endParaRPr lang="en-US" altLang="en-US" dirty="0">
              <a:latin typeface="Century Gothic" panose="020B0502020202020204" pitchFamily="34" charset="0"/>
              <a:ea typeface="Arial" panose="020B0604020202020204" pitchFamily="34" charset="0"/>
              <a:cs typeface="Times New Roman" panose="02020603050405020304" pitchFamily="18" charset="0"/>
            </a:endParaRPr>
          </a:p>
          <a:p>
            <a:pPr eaLnBrk="1" hangingPunct="1"/>
            <a:r>
              <a:rPr lang="en-US" altLang="en-US" b="1" dirty="0">
                <a:latin typeface="Century Gothic" panose="020B0502020202020204" pitchFamily="34" charset="0"/>
                <a:ea typeface="Arial" panose="020B0604020202020204" pitchFamily="34" charset="0"/>
                <a:cs typeface="Times New Roman" panose="02020603050405020304" pitchFamily="18" charset="0"/>
              </a:rPr>
              <a:t>Opportunist:</a:t>
            </a:r>
          </a:p>
          <a:p>
            <a:pPr eaLnBrk="1" hangingPunct="1"/>
            <a:r>
              <a:rPr lang="en-US" altLang="en-US" dirty="0">
                <a:latin typeface="Century Gothic" panose="020B0502020202020204" pitchFamily="34" charset="0"/>
                <a:ea typeface="Arial" panose="020B0604020202020204" pitchFamily="34" charset="0"/>
                <a:cs typeface="Times New Roman" panose="02020603050405020304" pitchFamily="18" charset="0"/>
              </a:rPr>
              <a:t>The opportunist may exploit a transient opportunity to attack. This may occur when a weapon or a means of attack becomes available or when a force exposes a weakness. Such an adversary may use novel tactics with conventional weapons.</a:t>
            </a:r>
          </a:p>
          <a:p>
            <a:pPr eaLnBrk="1" hangingPunct="1"/>
            <a:endParaRPr lang="en-US" altLang="en-US" dirty="0">
              <a:latin typeface="Century Gothic" panose="020B0502020202020204" pitchFamily="34" charset="0"/>
              <a:ea typeface="Arial" panose="020B0604020202020204" pitchFamily="34" charset="0"/>
              <a:cs typeface="Times New Roman" panose="02020603050405020304" pitchFamily="18" charset="0"/>
            </a:endParaRPr>
          </a:p>
          <a:p>
            <a:pPr eaLnBrk="1" hangingPunct="1"/>
            <a:r>
              <a:rPr lang="en-US" altLang="en-US" b="1" dirty="0">
                <a:latin typeface="Century Gothic" panose="020B0502020202020204" pitchFamily="34" charset="0"/>
                <a:ea typeface="Arial" panose="020B0604020202020204" pitchFamily="34" charset="0"/>
                <a:cs typeface="Times New Roman" panose="02020603050405020304" pitchFamily="18" charset="0"/>
              </a:rPr>
              <a:t>Fundamentalist:</a:t>
            </a:r>
          </a:p>
          <a:p>
            <a:pPr eaLnBrk="1" hangingPunct="1"/>
            <a:r>
              <a:rPr lang="en-US" altLang="en-US" dirty="0">
                <a:latin typeface="Century Gothic" panose="020B0502020202020204" pitchFamily="34" charset="0"/>
                <a:ea typeface="Arial" panose="020B0604020202020204" pitchFamily="34" charset="0"/>
                <a:cs typeface="Times New Roman" panose="02020603050405020304" pitchFamily="18" charset="0"/>
              </a:rPr>
              <a:t>The fundamentalist is motivated by religious or ideological aims.  Attacks are characterized by scant regard for self-preservation or the lives of others, including non-combatants: suicide attacks are the most extreme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Century Gothic" panose="020B0502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entury Gothic" panose="020B0502020202020204" pitchFamily="34" charset="0"/>
                <a:ea typeface="Arial" panose="020B0604020202020204" pitchFamily="34" charset="0"/>
                <a:cs typeface="Times New Roman" panose="02020603050405020304" pitchFamily="18" charset="0"/>
              </a:rPr>
              <a:t>Image left – “little green men” during the invasion of Ukraine 2014, courtesy Reuters News Agency</a:t>
            </a:r>
          </a:p>
          <a:p>
            <a:pPr eaLnBrk="1" hangingPunct="1"/>
            <a:r>
              <a:rPr lang="en-US" altLang="en-US" dirty="0">
                <a:latin typeface="Century Gothic" panose="020B0502020202020204" pitchFamily="34" charset="0"/>
                <a:ea typeface="Arial" panose="020B0604020202020204" pitchFamily="34" charset="0"/>
                <a:cs typeface="Times New Roman" panose="02020603050405020304" pitchFamily="18" charset="0"/>
              </a:rPr>
              <a:t>Image right – Islamic State Propaganda </a:t>
            </a:r>
          </a:p>
          <a:p>
            <a:pPr eaLnBrk="1" hangingPunct="1"/>
            <a:r>
              <a:rPr lang="en-US" altLang="en-US" dirty="0">
                <a:latin typeface="Century Gothic" panose="020B0502020202020204" pitchFamily="34" charset="0"/>
                <a:ea typeface="Arial" panose="020B0604020202020204" pitchFamily="34" charset="0"/>
                <a:cs typeface="Times New Roman" panose="02020603050405020304" pitchFamily="18" charset="0"/>
              </a:rPr>
              <a:t>Image left – Taliban fighters, courtesy Reuters News Agency</a:t>
            </a:r>
          </a:p>
        </p:txBody>
      </p:sp>
    </p:spTree>
    <p:extLst>
      <p:ext uri="{BB962C8B-B14F-4D97-AF65-F5344CB8AC3E}">
        <p14:creationId xmlns:p14="http://schemas.microsoft.com/office/powerpoint/2010/main" val="81966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question is Intelligence focused.  Current and recent Intelligence Reports will provide us with detail of recent IED attacks and also an assessment of likely future attack scenarios.  We should consider what the adversary is trying to achieve both locally and at the country level. We should consider the insurgent attitude towards us as a peacekeeping force. Finally, we can look at what the group has historically tried to achieve as a predictor of future actions. </a:t>
            </a:r>
          </a:p>
        </p:txBody>
      </p:sp>
    </p:spTree>
    <p:extLst>
      <p:ext uri="{BB962C8B-B14F-4D97-AF65-F5344CB8AC3E}">
        <p14:creationId xmlns:p14="http://schemas.microsoft.com/office/powerpoint/2010/main" val="184555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entury Gothic"/>
                <a:ea typeface="MS PGothic"/>
                <a:cs typeface="Times New Roman" panose="02020603050405020304" pitchFamily="18" charset="0"/>
              </a:rPr>
              <a:t>If the answers to the previous questions indicate a threat we now ask Who is the adversary targeting? We can best assess this by looking at who they have targeted before. </a:t>
            </a:r>
          </a:p>
          <a:p>
            <a:endParaRPr lang="en-GB" dirty="0">
              <a:latin typeface="Century Gothic" panose="020B0502020202020204" pitchFamily="34" charset="0"/>
            </a:endParaRPr>
          </a:p>
          <a:p>
            <a:pPr marL="0" indent="0" defTabSz="914400">
              <a:lnSpc>
                <a:spcPct val="150000"/>
              </a:lnSpc>
              <a:spcBef>
                <a:spcPts val="0"/>
              </a:spcBef>
              <a:buNone/>
              <a:defRPr/>
            </a:pPr>
            <a:r>
              <a:rPr lang="en-GB" dirty="0">
                <a:solidFill>
                  <a:srgbClr val="000000"/>
                </a:solidFill>
                <a:latin typeface="Century Gothic" panose="020B0502020202020204" pitchFamily="34" charset="0"/>
                <a:cs typeface="+mn-cs"/>
              </a:rPr>
              <a:t>Have they targeted Friendly forces?</a:t>
            </a:r>
            <a:endParaRPr lang="en-GB" dirty="0">
              <a:solidFill>
                <a:srgbClr val="000000"/>
              </a:solidFill>
              <a:latin typeface="Century Gothic" panose="020B0502020202020204" pitchFamily="34" charset="0"/>
              <a:cs typeface="Times New Roman" panose="02020603050405020304" pitchFamily="18" charset="0"/>
            </a:endParaRPr>
          </a:p>
          <a:p>
            <a:pPr marL="571500" indent="-571500" defTabSz="914400">
              <a:lnSpc>
                <a:spcPct val="150000"/>
              </a:lnSpc>
              <a:spcBef>
                <a:spcPts val="0"/>
              </a:spcBef>
              <a:buFont typeface="Arial" panose="020B0604020202020204" pitchFamily="34" charset="0"/>
              <a:buChar char="•"/>
              <a:defRPr/>
            </a:pPr>
            <a:r>
              <a:rPr lang="en-GB" dirty="0">
                <a:solidFill>
                  <a:srgbClr val="000000"/>
                </a:solidFill>
                <a:latin typeface="Century Gothic" panose="020B0502020202020204" pitchFamily="34" charset="0"/>
                <a:cs typeface="Times New Roman" panose="02020603050405020304" pitchFamily="18" charset="0"/>
              </a:rPr>
              <a:t>Do they target foot patrols or have they been targeting mounted patrols?</a:t>
            </a:r>
          </a:p>
          <a:p>
            <a:pPr marL="571500" indent="-571500" defTabSz="914400">
              <a:lnSpc>
                <a:spcPct val="150000"/>
              </a:lnSpc>
              <a:spcBef>
                <a:spcPts val="0"/>
              </a:spcBef>
              <a:buFont typeface="Arial" panose="020B0604020202020204" pitchFamily="34" charset="0"/>
              <a:buChar char="•"/>
              <a:defRPr/>
            </a:pPr>
            <a:r>
              <a:rPr lang="en-GB" dirty="0">
                <a:solidFill>
                  <a:srgbClr val="000000"/>
                </a:solidFill>
                <a:latin typeface="Century Gothic" panose="020B0502020202020204" pitchFamily="34" charset="0"/>
                <a:cs typeface="Times New Roman" panose="02020603050405020304" pitchFamily="18" charset="0"/>
              </a:rPr>
              <a:t>Are logistic convoys targeted, and do they target specific vehicle in the convoy?</a:t>
            </a:r>
          </a:p>
          <a:p>
            <a:pPr marL="571500" indent="-571500" defTabSz="914400">
              <a:lnSpc>
                <a:spcPct val="150000"/>
              </a:lnSpc>
              <a:spcBef>
                <a:spcPts val="0"/>
              </a:spcBef>
              <a:buFont typeface="Arial" panose="020B0604020202020204" pitchFamily="34" charset="0"/>
              <a:buChar char="•"/>
              <a:defRPr/>
            </a:pPr>
            <a:r>
              <a:rPr lang="en-GB" dirty="0">
                <a:solidFill>
                  <a:srgbClr val="000000"/>
                </a:solidFill>
                <a:latin typeface="Century Gothic" panose="020B0502020202020204" pitchFamily="34" charset="0"/>
                <a:cs typeface="Times New Roman" panose="02020603050405020304" pitchFamily="18" charset="0"/>
              </a:rPr>
              <a:t>Do they conduct attacks on FOBs?</a:t>
            </a:r>
          </a:p>
          <a:p>
            <a:pPr marL="571500" indent="-571500" defTabSz="914400">
              <a:lnSpc>
                <a:spcPct val="150000"/>
              </a:lnSpc>
              <a:spcBef>
                <a:spcPts val="0"/>
              </a:spcBef>
              <a:buFont typeface="Arial" panose="020B0604020202020204" pitchFamily="34" charset="0"/>
              <a:buChar char="•"/>
              <a:defRPr/>
            </a:pPr>
            <a:r>
              <a:rPr lang="en-GB" dirty="0">
                <a:solidFill>
                  <a:srgbClr val="000000"/>
                </a:solidFill>
                <a:latin typeface="Century Gothic" panose="020B0502020202020204" pitchFamily="34" charset="0"/>
                <a:cs typeface="Times New Roman" panose="02020603050405020304" pitchFamily="18" charset="0"/>
              </a:rPr>
              <a:t>Are our actions creating targetable patterns?</a:t>
            </a:r>
          </a:p>
          <a:p>
            <a:pPr marL="0" indent="0" defTabSz="914400">
              <a:lnSpc>
                <a:spcPct val="150000"/>
              </a:lnSpc>
              <a:spcBef>
                <a:spcPts val="0"/>
              </a:spcBef>
              <a:buNone/>
              <a:defRPr/>
            </a:pPr>
            <a:r>
              <a:rPr lang="en-GB" dirty="0">
                <a:solidFill>
                  <a:srgbClr val="000000"/>
                </a:solidFill>
                <a:latin typeface="Century Gothic" panose="020B0502020202020204" pitchFamily="34" charset="0"/>
                <a:cs typeface="Times New Roman" panose="02020603050405020304" pitchFamily="18" charset="0"/>
              </a:rPr>
              <a:t>Has Infrastructure been targeted? Such as phone masts, bridges or railway lines. </a:t>
            </a:r>
          </a:p>
          <a:p>
            <a:pPr marL="0" indent="0" defTabSz="914400">
              <a:lnSpc>
                <a:spcPct val="150000"/>
              </a:lnSpc>
              <a:spcBef>
                <a:spcPts val="0"/>
              </a:spcBef>
              <a:buNone/>
              <a:defRPr/>
            </a:pPr>
            <a:r>
              <a:rPr lang="en-GB" dirty="0">
                <a:solidFill>
                  <a:srgbClr val="000000"/>
                </a:solidFill>
                <a:latin typeface="Century Gothic" panose="020B0502020202020204" pitchFamily="34" charset="0"/>
                <a:cs typeface="Times New Roman" panose="02020603050405020304" pitchFamily="18" charset="0"/>
              </a:rPr>
              <a:t>Are there other armed groups who are also targeted?</a:t>
            </a:r>
          </a:p>
          <a:p>
            <a:pPr marL="0" indent="0" defTabSz="914400">
              <a:lnSpc>
                <a:spcPct val="150000"/>
              </a:lnSpc>
              <a:spcBef>
                <a:spcPts val="0"/>
              </a:spcBef>
              <a:buNone/>
              <a:defRPr/>
            </a:pPr>
            <a:r>
              <a:rPr lang="en-GB" dirty="0">
                <a:solidFill>
                  <a:srgbClr val="000000"/>
                </a:solidFill>
                <a:latin typeface="Century Gothic" panose="020B0502020202020204" pitchFamily="34" charset="0"/>
                <a:cs typeface="Times New Roman" panose="02020603050405020304" pitchFamily="18" charset="0"/>
              </a:rPr>
              <a:t>Do the aggressors target Civilians? Or do they target a specific civilian group?</a:t>
            </a:r>
            <a:endParaRPr lang="en-GB" dirty="0">
              <a:solidFill>
                <a:prstClr val="black"/>
              </a:solidFill>
              <a:latin typeface="Century Gothic" panose="020B0502020202020204" pitchFamily="34" charset="0"/>
              <a:cs typeface="Times New Roman" panose="02020603050405020304" pitchFamily="18" charset="0"/>
            </a:endParaRPr>
          </a:p>
          <a:p>
            <a:pPr marL="0" indent="0" defTabSz="914400">
              <a:lnSpc>
                <a:spcPct val="150000"/>
              </a:lnSpc>
              <a:spcBef>
                <a:spcPts val="0"/>
              </a:spcBef>
              <a:buNone/>
              <a:defRPr/>
            </a:pPr>
            <a:r>
              <a:rPr lang="en-GB" dirty="0">
                <a:solidFill>
                  <a:prstClr val="black"/>
                </a:solidFill>
                <a:latin typeface="Century Gothic" panose="020B0502020202020204" pitchFamily="34" charset="0"/>
                <a:cs typeface="Times New Roman" panose="02020603050405020304" pitchFamily="18" charset="0"/>
              </a:rPr>
              <a:t>Do they Government institutions such as government offices or local security forces. Do they target government processes such as local elections.</a:t>
            </a:r>
            <a:endParaRPr lang="en-GB" dirty="0">
              <a:solidFill>
                <a:srgbClr val="000000"/>
              </a:solidFill>
              <a:latin typeface="Century Gothic" panose="020B0502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6525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r>
              <a:rPr lang="en-US" altLang="en-US" dirty="0">
                <a:latin typeface="Century Gothic"/>
              </a:rPr>
              <a:t>It</a:t>
            </a:r>
            <a:r>
              <a:rPr lang="en-US" altLang="en-US" baseline="0" dirty="0">
                <a:latin typeface="Century Gothic"/>
              </a:rPr>
              <a:t> is important to understand how the </a:t>
            </a:r>
            <a:r>
              <a:rPr lang="en-US" altLang="en-US" dirty="0">
                <a:latin typeface="Century Gothic"/>
              </a:rPr>
              <a:t>adversary is</a:t>
            </a:r>
            <a:r>
              <a:rPr lang="en-US" altLang="en-US" baseline="0" dirty="0">
                <a:latin typeface="Century Gothic"/>
              </a:rPr>
              <a:t> trying to influence the local population. Each conflict, and each region in a conflict will have different dynamics between the local civilians and an aggressor. Understanding this dynamic will help us determine the likelihood of an aggressor employing IEDs and help us determine what type of IED is likely to be employed. For example. In an area where an insurgent group is trying to win support with the local population, they are less likely to employ VOIEDs at the risk of harming civilians. If they were to employ VOIEDs they would likely warn the civilians so we may see an increase use in warning markers or a change in civilian pattern of life. If the insurgent group had no care for the civilian population, they may have more freedoms in the types of IEDs they employ.</a:t>
            </a:r>
          </a:p>
          <a:p>
            <a:pPr eaLnBrk="1" hangingPunct="1"/>
            <a:endParaRPr lang="en-US" altLang="en-US" dirty="0">
              <a:ea typeface="Arial" panose="020B0604020202020204" pitchFamily="34" charset="0"/>
              <a:cs typeface="Times New Roman" panose="02020603050405020304" pitchFamily="18" charset="0"/>
            </a:endParaRPr>
          </a:p>
          <a:p>
            <a:pPr eaLnBrk="1" hangingPunct="1"/>
            <a:r>
              <a:rPr lang="en-US" altLang="en-US" dirty="0">
                <a:latin typeface="Century Gothic"/>
                <a:ea typeface="Arial" panose="020B0604020202020204" pitchFamily="34" charset="0"/>
                <a:cs typeface="Times New Roman" panose="02020603050405020304" pitchFamily="18" charset="0"/>
              </a:rPr>
              <a:t>Looking at</a:t>
            </a:r>
            <a:r>
              <a:rPr lang="en-US" altLang="en-US" baseline="0" dirty="0">
                <a:latin typeface="Century Gothic"/>
                <a:ea typeface="Arial" panose="020B0604020202020204" pitchFamily="34" charset="0"/>
                <a:cs typeface="Times New Roman" panose="02020603050405020304" pitchFamily="18" charset="0"/>
              </a:rPr>
              <a:t> the picture you can see an example of Al-Shabab providing aid to local communities whist trying to promote themselves. They are clearly trying to win the hearts and minds of the locals. In this case they may choose to employ IEDs in a way that doesn’t affect the locals. </a:t>
            </a:r>
          </a:p>
          <a:p>
            <a:pPr eaLnBrk="1" hangingPunct="1"/>
            <a:endParaRPr lang="en-US" altLang="en-US" baseline="0" dirty="0">
              <a:ea typeface="Arial" panose="020B0604020202020204" pitchFamily="34" charset="0"/>
              <a:cs typeface="Times New Roman" panose="02020603050405020304" pitchFamily="18" charset="0"/>
            </a:endParaRPr>
          </a:p>
          <a:p>
            <a:pPr eaLnBrk="1" hangingPunct="1"/>
            <a:r>
              <a:rPr lang="en-US" altLang="en-US" baseline="0" dirty="0">
                <a:ea typeface="Arial" panose="020B0604020202020204" pitchFamily="34" charset="0"/>
                <a:cs typeface="Times New Roman" panose="02020603050405020304" pitchFamily="18" charset="0"/>
              </a:rPr>
              <a:t>Photo – Al-Shabab propaganda.</a:t>
            </a:r>
            <a:endParaRPr lang="en-US" altLang="en-US"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5727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17</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184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tried to identify who the aggressor is trying to target, we now need to consider what capability they have to carry out an attack. This is done by essentially answering the questions: What type of device will they try to use and how will it be initiated? We can answer this by considering:</a:t>
            </a:r>
          </a:p>
          <a:p>
            <a:pPr marL="342900" indent="-342900">
              <a:buFont typeface="Arial" panose="020B0604020202020204" pitchFamily="34" charset="0"/>
              <a:buChar char="•"/>
            </a:pPr>
            <a:r>
              <a:rPr lang="en-US" sz="1200" dirty="0">
                <a:latin typeface="Century Gothic" panose="020B0502020202020204" pitchFamily="34" charset="0"/>
              </a:rPr>
              <a:t>What has the aggressor already successfully used?</a:t>
            </a:r>
          </a:p>
          <a:p>
            <a:pPr marL="342900" indent="-342900">
              <a:buFont typeface="Arial" panose="020B0604020202020204" pitchFamily="34" charset="0"/>
              <a:buChar char="•"/>
            </a:pPr>
            <a:r>
              <a:rPr lang="en-US" sz="1200" dirty="0">
                <a:latin typeface="Century Gothic" panose="020B0502020202020204" pitchFamily="34" charset="0"/>
              </a:rPr>
              <a:t>What are they capable of using; i.e. how advanced are their ability to make IEDs?</a:t>
            </a:r>
          </a:p>
          <a:p>
            <a:pPr marL="342900" indent="-342900">
              <a:buFont typeface="Arial" panose="020B0604020202020204" pitchFamily="34" charset="0"/>
              <a:buChar char="•"/>
            </a:pPr>
            <a:r>
              <a:rPr lang="en-US" sz="1200" dirty="0">
                <a:latin typeface="Century Gothic" panose="020B0502020202020204" pitchFamily="34" charset="0"/>
              </a:rPr>
              <a:t>What resources do they have access to?</a:t>
            </a:r>
          </a:p>
          <a:p>
            <a:pPr marL="342900" indent="-342900">
              <a:buFont typeface="Arial" panose="020B0604020202020204" pitchFamily="34" charset="0"/>
              <a:buChar char="•"/>
            </a:pPr>
            <a:r>
              <a:rPr lang="en-US" sz="1200" dirty="0">
                <a:latin typeface="Century Gothic" panose="020B0502020202020204" pitchFamily="34" charset="0"/>
              </a:rPr>
              <a:t>Are they concerned by civilian casualties?</a:t>
            </a:r>
          </a:p>
          <a:p>
            <a:pPr marL="342900" indent="-342900">
              <a:buFont typeface="Arial" panose="020B0604020202020204" pitchFamily="34" charset="0"/>
              <a:buChar char="•"/>
            </a:pPr>
            <a:endParaRPr lang="en-US" sz="1200" dirty="0">
              <a:latin typeface="Century Gothic" panose="020B0502020202020204" pitchFamily="34" charset="0"/>
            </a:endParaRP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388193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000000"/>
                </a:solidFill>
              </a:rPr>
              <a:t>When considering the aggressor capability we are essentially considering what </a:t>
            </a:r>
            <a:r>
              <a:rPr lang="en-GB" altLang="en-US" b="1" dirty="0">
                <a:solidFill>
                  <a:srgbClr val="000000"/>
                </a:solidFill>
              </a:rPr>
              <a:t>Type</a:t>
            </a:r>
            <a:r>
              <a:rPr lang="en-GB" altLang="en-US" b="0" dirty="0">
                <a:solidFill>
                  <a:srgbClr val="000000"/>
                </a:solidFill>
              </a:rPr>
              <a:t> of Device and </a:t>
            </a:r>
            <a:r>
              <a:rPr lang="en-GB" altLang="en-US" b="1" dirty="0">
                <a:solidFill>
                  <a:srgbClr val="000000"/>
                </a:solidFill>
              </a:rPr>
              <a:t>Means</a:t>
            </a:r>
            <a:r>
              <a:rPr lang="en-GB" altLang="en-US" b="0" dirty="0">
                <a:solidFill>
                  <a:srgbClr val="000000"/>
                </a:solidFill>
              </a:rPr>
              <a:t> of Initiation </a:t>
            </a:r>
            <a:r>
              <a:rPr lang="en-GB" altLang="en-US" b="0" dirty="0" err="1">
                <a:solidFill>
                  <a:srgbClr val="000000"/>
                </a:solidFill>
              </a:rPr>
              <a:t>ie</a:t>
            </a:r>
            <a:r>
              <a:rPr lang="en-GB" altLang="en-US" b="0" dirty="0">
                <a:solidFill>
                  <a:srgbClr val="000000"/>
                </a:solidFill>
              </a:rPr>
              <a:t> Time, Command or Victim operated (VO) IEDs.</a:t>
            </a:r>
          </a:p>
          <a:p>
            <a:pPr>
              <a:buFontTx/>
              <a:buNone/>
            </a:pPr>
            <a:endParaRPr lang="en-US" altLang="en-US" dirty="0">
              <a:solidFill>
                <a:srgbClr val="000000"/>
              </a:solidFill>
            </a:endParaRPr>
          </a:p>
          <a:p>
            <a:r>
              <a:rPr lang="en-US" altLang="en-US" dirty="0">
                <a:solidFill>
                  <a:srgbClr val="000000"/>
                </a:solidFill>
                <a:latin typeface="Century Gothic"/>
              </a:rPr>
              <a:t>The adversary will often use tactics that have been successful in the past so we can look at previous events. Remember the key sources of information are:</a:t>
            </a:r>
          </a:p>
          <a:p>
            <a:pPr>
              <a:buFontTx/>
              <a:buChar char="•"/>
            </a:pPr>
            <a:r>
              <a:rPr lang="en-US" altLang="en-US" dirty="0">
                <a:solidFill>
                  <a:srgbClr val="000000"/>
                </a:solidFill>
              </a:rPr>
              <a:t>Historical data </a:t>
            </a:r>
          </a:p>
          <a:p>
            <a:pPr>
              <a:buFontTx/>
              <a:buChar char="•"/>
            </a:pPr>
            <a:r>
              <a:rPr lang="en-US" altLang="en-US" dirty="0">
                <a:solidFill>
                  <a:srgbClr val="000000"/>
                </a:solidFill>
              </a:rPr>
              <a:t>Recent incident reports </a:t>
            </a:r>
          </a:p>
          <a:p>
            <a:pPr>
              <a:buFontTx/>
              <a:buChar char="•"/>
            </a:pPr>
            <a:r>
              <a:rPr lang="en-US" altLang="en-US" dirty="0">
                <a:solidFill>
                  <a:srgbClr val="000000"/>
                </a:solidFill>
              </a:rPr>
              <a:t>IED trends </a:t>
            </a:r>
          </a:p>
          <a:p>
            <a:pPr>
              <a:buFontTx/>
              <a:buChar char="•"/>
            </a:pPr>
            <a:r>
              <a:rPr lang="en-US" altLang="en-US" dirty="0">
                <a:solidFill>
                  <a:srgbClr val="000000"/>
                </a:solidFill>
              </a:rPr>
              <a:t>EOD Cell</a:t>
            </a:r>
          </a:p>
          <a:p>
            <a:pPr>
              <a:buFontTx/>
              <a:buNone/>
            </a:pPr>
            <a:endParaRPr lang="en-US" altLang="en-US" dirty="0">
              <a:solidFill>
                <a:srgbClr val="000000"/>
              </a:solidFill>
            </a:endParaRPr>
          </a:p>
          <a:p>
            <a:pPr>
              <a:defRPr/>
            </a:pPr>
            <a:r>
              <a:rPr lang="en-US" altLang="en-US" dirty="0">
                <a:solidFill>
                  <a:srgbClr val="000000"/>
                </a:solidFill>
                <a:latin typeface="Century Gothic"/>
              </a:rPr>
              <a:t>Determining the type of IED that the adversary will employ is also determined by our own activity.  Do not forget to consider how </a:t>
            </a:r>
            <a:r>
              <a:rPr lang="en-US" altLang="en-US" sz="1200" kern="0" dirty="0">
                <a:solidFill>
                  <a:srgbClr val="000000">
                    <a:lumMod val="95000"/>
                    <a:lumOff val="5000"/>
                  </a:srgbClr>
                </a:solidFill>
                <a:latin typeface="Century Gothic"/>
                <a:cs typeface="Arial" panose="020B0604020202020204" pitchFamily="34" charset="0"/>
              </a:rPr>
              <a:t>SAF, public disorder, IDF may be used to initiate a come on or provide a multi-layered effect on the target or responders). There have numerous examples of complex attacks worldwide where one attack or incident is used to tee up another on a secondary target or to inflict more damage on the primary target. </a:t>
            </a:r>
            <a:r>
              <a:rPr lang="en-US" altLang="en-US" sz="1200" b="1" kern="0" dirty="0">
                <a:solidFill>
                  <a:srgbClr val="000000">
                    <a:lumMod val="95000"/>
                    <a:lumOff val="5000"/>
                  </a:srgbClr>
                </a:solidFill>
                <a:latin typeface="Century Gothic"/>
                <a:cs typeface="Arial" panose="020B0604020202020204" pitchFamily="34" charset="0"/>
              </a:rPr>
              <a:t>Discuss examples with the class.</a:t>
            </a:r>
          </a:p>
          <a:p>
            <a:pPr>
              <a:buFontTx/>
              <a:buNone/>
            </a:pPr>
            <a:r>
              <a:rPr lang="en-US" altLang="en-US" dirty="0">
                <a:solidFill>
                  <a:srgbClr val="000000"/>
                </a:solidFill>
              </a:rPr>
              <a:t> </a:t>
            </a:r>
          </a:p>
          <a:p>
            <a:pPr>
              <a:buFontTx/>
              <a:buChar char="•"/>
            </a:pPr>
            <a:endParaRPr lang="en-US" altLang="en-US" dirty="0">
              <a:solidFill>
                <a:srgbClr val="000000"/>
              </a:solidFill>
            </a:endParaRPr>
          </a:p>
        </p:txBody>
      </p:sp>
    </p:spTree>
    <p:extLst>
      <p:ext uri="{BB962C8B-B14F-4D97-AF65-F5344CB8AC3E}">
        <p14:creationId xmlns:p14="http://schemas.microsoft.com/office/powerpoint/2010/main" val="346701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2</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xfrm>
            <a:off x="987425" y="696913"/>
            <a:ext cx="503555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baseline="0" dirty="0">
              <a:latin typeface="Arial" pitchFamily="34" charset="0"/>
              <a:cs typeface="Arial" pitchFamily="34" charset="0"/>
            </a:endParaRPr>
          </a:p>
        </p:txBody>
      </p:sp>
    </p:spTree>
    <p:extLst>
      <p:ext uri="{BB962C8B-B14F-4D97-AF65-F5344CB8AC3E}">
        <p14:creationId xmlns:p14="http://schemas.microsoft.com/office/powerpoint/2010/main" val="186583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Century Gothic"/>
              </a:rPr>
              <a:t>Command IEDs are often used when we are presenting a targetable pattern in both time and space. Command IEDs also offer the adversary the opportunity to attack specific targets, while ensuring others are avoided.  Command IEDs do however need </a:t>
            </a:r>
            <a:r>
              <a:rPr lang="en-US" altLang="en-US" dirty="0" err="1">
                <a:solidFill>
                  <a:srgbClr val="000000"/>
                </a:solidFill>
                <a:latin typeface="Century Gothic"/>
              </a:rPr>
              <a:t>favourable</a:t>
            </a:r>
            <a:r>
              <a:rPr lang="en-US" altLang="en-US" dirty="0">
                <a:solidFill>
                  <a:srgbClr val="000000"/>
                </a:solidFill>
                <a:latin typeface="Century Gothic"/>
              </a:rPr>
              <a:t> terrain for both attack and extraction of the triggerman.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Are you presenting frequent and trackable targets (either mobile, on foot or static targets) that EF can easily engage with  command IEDs.  Think of your posture – are you high profile and fairly inflexible in the routes you use?  Consider the Command IED attack options, in line with </a:t>
            </a:r>
            <a:r>
              <a:rPr lang="en-US" altLang="en-US" dirty="0" err="1">
                <a:solidFill>
                  <a:srgbClr val="000000"/>
                </a:solidFill>
              </a:rPr>
              <a:t>EF</a:t>
            </a:r>
            <a:r>
              <a:rPr lang="en-US" altLang="en-US" dirty="0">
                <a:solidFill>
                  <a:srgbClr val="000000"/>
                </a:solidFill>
              </a:rPr>
              <a:t> capability, intent and resources. </a:t>
            </a:r>
            <a:endParaRPr lang="en-GB" altLang="en-US" dirty="0">
              <a:solidFill>
                <a:srgbClr val="000000"/>
              </a:solidFill>
            </a:endParaRPr>
          </a:p>
          <a:p>
            <a:endParaRPr lang="en-GB" dirty="0"/>
          </a:p>
        </p:txBody>
      </p:sp>
    </p:spTree>
    <p:extLst>
      <p:ext uri="{BB962C8B-B14F-4D97-AF65-F5344CB8AC3E}">
        <p14:creationId xmlns:p14="http://schemas.microsoft.com/office/powerpoint/2010/main" val="179976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Victim-operated improvised explosive devices (VOIEDs) are used when the activity of an intended target is more predictable in space rather than in time and therefore the use of a time delay is inappropriate. An adversary must carefully select the location for VOIEDs if unintentional third party initiation is to be avoided. </a:t>
            </a:r>
          </a:p>
          <a:p>
            <a:endParaRPr lang="en-US" dirty="0"/>
          </a:p>
        </p:txBody>
      </p:sp>
    </p:spTree>
    <p:extLst>
      <p:ext uri="{BB962C8B-B14F-4D97-AF65-F5344CB8AC3E}">
        <p14:creationId xmlns:p14="http://schemas.microsoft.com/office/powerpoint/2010/main" val="99111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operated improvised explosive devices (VOIEDs) are used when the activity of an intended target highly predictable in space and in time. These devices are best employed when the aggressor can exploit poor security procedures such as access or lack of observation. Remember that when a timed IED is employed the aggressor loses control of the device and so it can be indiscriminate.</a:t>
            </a:r>
          </a:p>
        </p:txBody>
      </p:sp>
    </p:spTree>
    <p:extLst>
      <p:ext uri="{BB962C8B-B14F-4D97-AF65-F5344CB8AC3E}">
        <p14:creationId xmlns:p14="http://schemas.microsoft.com/office/powerpoint/2010/main" val="332788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23</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4640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latin typeface="+mn-lt"/>
                <a:ea typeface="+mn-ea"/>
                <a:cs typeface="+mn-cs"/>
              </a:rPr>
              <a:t>Having developed an assessment of how aggressors intend to employ IEDs and also what type of IED/s they are most likely to use, </a:t>
            </a:r>
            <a:r>
              <a:rPr lang="en-GB" sz="1200" b="0" i="0" u="none" strike="noStrike" kern="1200" baseline="0" dirty="0">
                <a:latin typeface="+mn-lt"/>
                <a:ea typeface="+mn-ea"/>
                <a:cs typeface="+mn-cs"/>
              </a:rPr>
              <a:t>we now ask: </a:t>
            </a:r>
            <a:r>
              <a:rPr lang="en-US" sz="1200" b="0" i="0" u="none" strike="noStrike" kern="1200" baseline="0" dirty="0">
                <a:latin typeface="+mn-lt"/>
                <a:ea typeface="+mn-ea"/>
                <a:cs typeface="+mn-cs"/>
              </a:rPr>
              <a:t>“Where will the device be located, and when will be employed?”</a:t>
            </a:r>
          </a:p>
          <a:p>
            <a:endParaRPr lang="en-US" sz="1200" b="0" i="0" u="none" strike="noStrike" kern="1200" baseline="0" dirty="0">
              <a:latin typeface="+mn-lt"/>
              <a:ea typeface="+mn-ea"/>
              <a:cs typeface="+mn-cs"/>
            </a:endParaRPr>
          </a:p>
          <a:p>
            <a:r>
              <a:rPr lang="en-US" sz="1200" b="0" i="0" u="none" strike="noStrike" kern="1200" baseline="0" dirty="0">
                <a:latin typeface="+mn-lt"/>
              </a:rPr>
              <a:t>Different types of devices are used to achieve different types of attack and will lead to a different use of the ground.</a:t>
            </a:r>
            <a:endParaRPr lang="en-GB" altLang="en-US" b="0" dirty="0">
              <a:latin typeface="+mn-lt"/>
              <a:ea typeface="MS PGothic" panose="020B0600070205080204" pitchFamily="34" charset="-128"/>
            </a:endParaRPr>
          </a:p>
          <a:p>
            <a:r>
              <a:rPr lang="en-GB" altLang="en-US" b="0" dirty="0">
                <a:latin typeface="+mn-lt"/>
                <a:ea typeface="MS PGothic" panose="020B0600070205080204" pitchFamily="34" charset="-128"/>
              </a:rPr>
              <a:t>The output will be a list of geographical locations where you have identified an increased likelihood of IED Attack.  These locations can now be listed and plotted as Vulnerable Points (VPs) and Vulnerable Areas (VAs). We will look at these in detail in the next lesson.</a:t>
            </a:r>
            <a:endParaRPr lang="en-GB" altLang="en-US" b="0" i="1" dirty="0">
              <a:latin typeface="+mn-lt"/>
              <a:ea typeface="ＭＳ Ｐゴシック" charset="-128"/>
            </a:endParaRPr>
          </a:p>
          <a:p>
            <a:endParaRPr lang="en-US" dirty="0"/>
          </a:p>
          <a:p>
            <a:endParaRPr lang="en-GB" dirty="0"/>
          </a:p>
        </p:txBody>
      </p:sp>
    </p:spTree>
    <p:extLst>
      <p:ext uri="{BB962C8B-B14F-4D97-AF65-F5344CB8AC3E}">
        <p14:creationId xmlns:p14="http://schemas.microsoft.com/office/powerpoint/2010/main" val="361260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25</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46725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A threat assessment is the product of answering a series questions to determine intention, capability and opportunity. These questions can be simplified into: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MS PGothic" panose="020B0600070205080204" pitchFamily="34" charset="-128"/>
              </a:rPr>
              <a:t>Who is the aggressor?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MS PGothic" panose="020B0600070205080204" pitchFamily="34" charset="-128"/>
              </a:rPr>
              <a:t>What are they trying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MS PGothic" panose="020B0600070205080204" pitchFamily="34" charset="-128"/>
              </a:rPr>
              <a:t>Who are they targeting?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MS PGothic" panose="020B0600070205080204" pitchFamily="34" charset="-128"/>
              </a:rPr>
              <a:t>What type of device will the aggressor try to use and how will it be initiated?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MS PGothic" panose="020B0600070205080204" pitchFamily="34" charset="-128"/>
              </a:rPr>
              <a:t>Where will the device be located and when will it be employed?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ea typeface="MS PGothic" panose="020B0600070205080204" pitchFamily="34" charset="-128"/>
              </a:rPr>
              <a:t>It is important to note that these questions are a simplification of a significant amount of analysis, staff time and products.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ea typeface="MS PGothic" panose="020B0600070205080204" pitchFamily="34" charset="-128"/>
              </a:rPr>
              <a:t>The narrative of answering these questions can be described as a Threat Assessment Summary.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MS PGothic" panose="020B0600070205080204" pitchFamily="34" charset="-128"/>
            </a:endParaRPr>
          </a:p>
        </p:txBody>
      </p:sp>
    </p:spTree>
    <p:extLst>
      <p:ext uri="{BB962C8B-B14F-4D97-AF65-F5344CB8AC3E}">
        <p14:creationId xmlns:p14="http://schemas.microsoft.com/office/powerpoint/2010/main" val="235546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ea typeface="MS PGothic" panose="020B0600070205080204" pitchFamily="34" charset="-128"/>
              </a:rPr>
              <a:t>The narrative of answering these questions can be described as a Threat Assessment Summary.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ea typeface="MS PGothic" panose="020B0600070205080204" pitchFamily="34" charset="-128"/>
              </a:rPr>
              <a:t>As previously mentioned, the threat assessment will developed following as much analysis as time and resources allow. The threat summary provides a simple narrative that can be understood and applied at all levels of command to enable those mitigation measures to be applied.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ea typeface="MS PGothic" panose="020B0600070205080204" pitchFamily="34" charset="-128"/>
              </a:rPr>
              <a:t>Where possible,  the threat assessment summary is complimented by maps to highlight areas of high and low threat.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MS PGothic" panose="020B0600070205080204" pitchFamily="34" charset="-128"/>
            </a:endParaRPr>
          </a:p>
        </p:txBody>
      </p:sp>
    </p:spTree>
    <p:extLst>
      <p:ext uri="{BB962C8B-B14F-4D97-AF65-F5344CB8AC3E}">
        <p14:creationId xmlns:p14="http://schemas.microsoft.com/office/powerpoint/2010/main" val="540009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This is an example of an over simplified example of a threat assessment summary.</a:t>
            </a:r>
            <a:endParaRPr lang="en-GB" altLang="en-US" dirty="0">
              <a:ea typeface="MS PGothic" panose="020B0600070205080204" pitchFamily="34" charset="-128"/>
            </a:endParaRPr>
          </a:p>
        </p:txBody>
      </p:sp>
    </p:spTree>
    <p:extLst>
      <p:ext uri="{BB962C8B-B14F-4D97-AF65-F5344CB8AC3E}">
        <p14:creationId xmlns:p14="http://schemas.microsoft.com/office/powerpoint/2010/main" val="249981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This is another example of a threat assessment summary. If you were given this as a commander, would you be able to use it to reduce the threat from IEDs during patrols?</a:t>
            </a:r>
            <a:endParaRPr lang="en-GB" altLang="en-US" dirty="0">
              <a:ea typeface="MS PGothic" panose="020B0600070205080204" pitchFamily="34" charset="-128"/>
            </a:endParaRPr>
          </a:p>
        </p:txBody>
      </p:sp>
    </p:spTree>
    <p:extLst>
      <p:ext uri="{BB962C8B-B14F-4D97-AF65-F5344CB8AC3E}">
        <p14:creationId xmlns:p14="http://schemas.microsoft.com/office/powerpoint/2010/main" val="379431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3</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xfrm>
            <a:off x="987425" y="696913"/>
            <a:ext cx="503555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dirty="0">
              <a:latin typeface="Arial" pitchFamily="34" charset="0"/>
              <a:cs typeface="Arial" pitchFamily="34" charset="0"/>
            </a:endParaRPr>
          </a:p>
        </p:txBody>
      </p:sp>
    </p:spTree>
    <p:extLst>
      <p:ext uri="{BB962C8B-B14F-4D97-AF65-F5344CB8AC3E}">
        <p14:creationId xmlns:p14="http://schemas.microsoft.com/office/powerpoint/2010/main" val="3954394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6DCF59-3C3C-4B8A-82C0-288D5642E688}" type="slidenum">
              <a:rPr lang="en-GB" smtClean="0"/>
              <a:t>30</a:t>
            </a:fld>
            <a:endParaRPr lang="en-GB"/>
          </a:p>
        </p:txBody>
      </p:sp>
    </p:spTree>
    <p:extLst>
      <p:ext uri="{BB962C8B-B14F-4D97-AF65-F5344CB8AC3E}">
        <p14:creationId xmlns:p14="http://schemas.microsoft.com/office/powerpoint/2010/main" val="97080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4</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0459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strike="noStrike" dirty="0">
                <a:solidFill>
                  <a:srgbClr val="000000"/>
                </a:solidFill>
                <a:latin typeface="Century Gothic" panose="020B0502020202020204" pitchFamily="34" charset="0"/>
              </a:rPr>
              <a:t>Introduction</a:t>
            </a:r>
            <a:r>
              <a:rPr lang="en-GB" altLang="en-US" strike="noStrike" dirty="0">
                <a:solidFill>
                  <a:srgbClr val="000000"/>
                </a:solidFill>
                <a:latin typeface="Century Gothic" panose="020B0502020202020204" pitchFamily="34" charset="0"/>
              </a:rPr>
              <a:t>.  C-IED Threat Assessment is a relatively simple process that allows us to fuse the output Intelligence analysis with knowledge of the local environment and also knowledge of </a:t>
            </a:r>
            <a:r>
              <a:rPr lang="en-GB" altLang="en-US" b="0" strike="noStrike" dirty="0">
                <a:solidFill>
                  <a:srgbClr val="000000"/>
                </a:solidFill>
                <a:highlight>
                  <a:srgbClr val="FFFF00"/>
                </a:highlight>
                <a:latin typeface="Century Gothic" panose="020B0502020202020204" pitchFamily="34" charset="0"/>
              </a:rPr>
              <a:t>Adversary </a:t>
            </a:r>
            <a:r>
              <a:rPr lang="en-GB" altLang="en-US" strike="noStrike" dirty="0">
                <a:solidFill>
                  <a:srgbClr val="000000"/>
                </a:solidFill>
                <a:latin typeface="Century Gothic" panose="020B0502020202020204" pitchFamily="34" charset="0"/>
              </a:rPr>
              <a:t>IED capability.  This allows us to make an assessment of the potential IED and associated threat, during any </a:t>
            </a:r>
            <a:r>
              <a:rPr lang="en-GB" altLang="en-US" b="0" strike="noStrike" dirty="0">
                <a:solidFill>
                  <a:srgbClr val="000000"/>
                </a:solidFill>
                <a:latin typeface="Century Gothic" panose="020B0502020202020204" pitchFamily="34" charset="0"/>
              </a:rPr>
              <a:t>given IED operation </a:t>
            </a:r>
            <a:r>
              <a:rPr lang="en-GB" altLang="en-US" strike="noStrike" dirty="0">
                <a:solidFill>
                  <a:srgbClr val="000000"/>
                </a:solidFill>
                <a:latin typeface="Century Gothic" panose="020B0502020202020204" pitchFamily="34" charset="0"/>
              </a:rPr>
              <a:t>or operational phase. In addition to the device, we will also</a:t>
            </a:r>
            <a:r>
              <a:rPr lang="en-GB" altLang="en-US" b="1" strike="noStrike" dirty="0">
                <a:solidFill>
                  <a:srgbClr val="000000"/>
                </a:solidFill>
                <a:latin typeface="Century Gothic" panose="020B0502020202020204" pitchFamily="34" charset="0"/>
              </a:rPr>
              <a:t> </a:t>
            </a:r>
            <a:r>
              <a:rPr lang="en-GB" altLang="en-US" b="0" strike="noStrike" dirty="0">
                <a:solidFill>
                  <a:srgbClr val="000000"/>
                </a:solidFill>
                <a:latin typeface="Century Gothic" panose="020B0502020202020204" pitchFamily="34" charset="0"/>
              </a:rPr>
              <a:t>consider public order, IDF and SAF which could be directed against the search team while it is carrying out its task. </a:t>
            </a:r>
            <a:endParaRPr lang="en-US" altLang="en-US" strike="noStrike" dirty="0">
              <a:solidFill>
                <a:srgbClr val="000000"/>
              </a:solidFill>
              <a:latin typeface="Century Gothic" panose="020B0502020202020204" pitchFamily="34" charset="0"/>
            </a:endParaRPr>
          </a:p>
          <a:p>
            <a:r>
              <a:rPr lang="en-GB" altLang="en-US" strike="noStrike" dirty="0">
                <a:solidFill>
                  <a:srgbClr val="000000"/>
                </a:solidFill>
                <a:latin typeface="Century Gothic" panose="020B0502020202020204" pitchFamily="34" charset="0"/>
              </a:rPr>
              <a:t> </a:t>
            </a:r>
            <a:endParaRPr lang="en-US" altLang="en-US" strike="noStrike" dirty="0">
              <a:solidFill>
                <a:srgbClr val="000000"/>
              </a:solidFill>
              <a:latin typeface="Century Gothic" panose="020B0502020202020204" pitchFamily="34" charset="0"/>
            </a:endParaRPr>
          </a:p>
          <a:p>
            <a:r>
              <a:rPr lang="en-GB" altLang="en-US" strike="noStrike" dirty="0">
                <a:solidFill>
                  <a:srgbClr val="000000"/>
                </a:solidFill>
                <a:latin typeface="Century Gothic" panose="020B0502020202020204" pitchFamily="34" charset="0"/>
              </a:rPr>
              <a:t>The process is based on operational experience gained over many years was developed by specialists involved in IEDD and High Risk Search operations. It is now part of the within the generic operational planning cycle.  </a:t>
            </a:r>
            <a:endParaRPr lang="en-US" altLang="en-US" strike="noStrike" dirty="0">
              <a:solidFill>
                <a:srgbClr val="000000"/>
              </a:solidFill>
              <a:latin typeface="Century Gothic" panose="020B0502020202020204" pitchFamily="34" charset="0"/>
            </a:endParaRPr>
          </a:p>
          <a:p>
            <a:r>
              <a:rPr lang="en-GB" altLang="en-US" strike="noStrike" dirty="0">
                <a:solidFill>
                  <a:srgbClr val="000000"/>
                </a:solidFill>
                <a:latin typeface="Century Gothic" panose="020B0502020202020204" pitchFamily="34" charset="0"/>
              </a:rPr>
              <a:t> </a:t>
            </a:r>
            <a:endParaRPr lang="en-US" altLang="en-US" strike="noStrike" dirty="0">
              <a:solidFill>
                <a:srgbClr val="000000"/>
              </a:solidFill>
              <a:latin typeface="Century Gothic" panose="020B0502020202020204" pitchFamily="34" charset="0"/>
            </a:endParaRPr>
          </a:p>
          <a:p>
            <a:r>
              <a:rPr lang="en-GB" altLang="en-US" b="0" strike="noStrike" dirty="0">
                <a:solidFill>
                  <a:srgbClr val="000000"/>
                </a:solidFill>
                <a:latin typeface="Century Gothic" panose="020B0502020202020204" pitchFamily="34" charset="0"/>
              </a:rPr>
              <a:t>C-IED Threat Assessment therefore affords commanders with an ‘IED operations specific’ planning tool of planning which will inform the wider planning cycle.  </a:t>
            </a:r>
            <a:r>
              <a:rPr lang="en-GB" altLang="en-US" strike="noStrike" dirty="0">
                <a:solidFill>
                  <a:srgbClr val="000000"/>
                </a:solidFill>
                <a:latin typeface="Century Gothic" panose="020B0502020202020204" pitchFamily="34" charset="0"/>
              </a:rPr>
              <a:t>The </a:t>
            </a:r>
            <a:r>
              <a:rPr lang="en-GB" altLang="en-US" dirty="0">
                <a:solidFill>
                  <a:srgbClr val="000000"/>
                </a:solidFill>
                <a:latin typeface="Century Gothic" panose="020B0502020202020204" pitchFamily="34" charset="0"/>
              </a:rPr>
              <a:t>process can be conducted at any level, </a:t>
            </a:r>
            <a:r>
              <a:rPr lang="en-GB" altLang="en-US" strike="sngStrike" dirty="0">
                <a:solidFill>
                  <a:srgbClr val="000000"/>
                </a:solidFill>
                <a:latin typeface="Century Gothic" panose="020B0502020202020204" pitchFamily="34" charset="0"/>
              </a:rPr>
              <a:t> </a:t>
            </a:r>
            <a:r>
              <a:rPr lang="en-GB" altLang="en-US" dirty="0">
                <a:solidFill>
                  <a:srgbClr val="000000"/>
                </a:solidFill>
                <a:latin typeface="Century Gothic" panose="020B0502020202020204" pitchFamily="34" charset="0"/>
              </a:rPr>
              <a:t>as relevant at Fire-Team as it is within Formation Headquarters.  In the context of this course however we will focus on its application during patrol planning at the lowest tactical level.</a:t>
            </a:r>
            <a:endParaRPr lang="en-US" altLang="en-US" dirty="0">
              <a:solidFill>
                <a:srgbClr val="000000"/>
              </a:solidFill>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C-IED Threat assessment can be conducted, even when presented with an extremely limited amount of information.  In contrast it can also be extended into an enduring and extremely detailed process, should this be required/appropriate</a:t>
            </a:r>
          </a:p>
          <a:p>
            <a:endParaRPr lang="en-US" dirty="0">
              <a:latin typeface="Century Gothic" panose="020B0502020202020204" pitchFamily="34" charset="0"/>
            </a:endParaRPr>
          </a:p>
          <a:p>
            <a:endParaRPr lang="en-US" baseline="0" dirty="0">
              <a:latin typeface="Century Gothic" panose="020B0502020202020204" pitchFamily="34" charset="0"/>
            </a:endParaRPr>
          </a:p>
          <a:p>
            <a:endParaRPr lang="en-GB" dirty="0"/>
          </a:p>
        </p:txBody>
      </p:sp>
    </p:spTree>
    <p:extLst>
      <p:ext uri="{BB962C8B-B14F-4D97-AF65-F5344CB8AC3E}">
        <p14:creationId xmlns:p14="http://schemas.microsoft.com/office/powerpoint/2010/main" val="334064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a threat assessment is based on the theory that for </a:t>
            </a:r>
            <a:r>
              <a:rPr lang="en-US" b="1" dirty="0"/>
              <a:t>any</a:t>
            </a:r>
            <a:r>
              <a:rPr lang="en-US" dirty="0"/>
              <a:t> threat to exist, there must be 3 key ingredients. These are intent, capability and ground (sometimes referred to as opportunity </a:t>
            </a:r>
            <a:r>
              <a:rPr lang="en-US" b="0" dirty="0"/>
              <a:t>or, more widely, environment</a:t>
            </a:r>
            <a:r>
              <a:rPr lang="en-US" dirty="0"/>
              <a:t>). Without </a:t>
            </a:r>
            <a:r>
              <a:rPr lang="en-US" b="0" dirty="0"/>
              <a:t>all three components, a threat cannot exist. </a:t>
            </a:r>
          </a:p>
          <a:p>
            <a:br>
              <a:rPr lang="en-US" dirty="0"/>
            </a:br>
            <a:r>
              <a:rPr lang="en-US" b="1" dirty="0"/>
              <a:t>[build slide]Intent</a:t>
            </a:r>
            <a:r>
              <a:rPr lang="en-US" dirty="0"/>
              <a:t>. Intent is the foundational component such that for any threat to exist, a person or group must intend to cause harm. Lets use an example. Let us assume you have a long running feud with someone from your village. If your feud is relatively minor and the person with whom you have a disagreement does not wish to settle the argument with violence, you could say, s/he has no Intention to harm you and therefore there is no threat. If however, your argument is with someone who has no regard for the law and wants to inflict physical harm to you, then there is a threat. </a:t>
            </a:r>
          </a:p>
          <a:p>
            <a:endParaRPr lang="en-US" dirty="0"/>
          </a:p>
          <a:p>
            <a:r>
              <a:rPr lang="en-US" b="1" dirty="0">
                <a:latin typeface="Century Gothic"/>
              </a:rPr>
              <a:t>[build slide] Capability</a:t>
            </a:r>
            <a:r>
              <a:rPr lang="en-US" dirty="0">
                <a:latin typeface="Century Gothic"/>
              </a:rPr>
              <a:t>. This refers to the tools with which an adversary or aggres</a:t>
            </a:r>
            <a:r>
              <a:rPr lang="en-US" b="0" dirty="0">
                <a:latin typeface="Century Gothic"/>
              </a:rPr>
              <a:t>sor </a:t>
            </a:r>
            <a:r>
              <a:rPr lang="en-US" dirty="0">
                <a:latin typeface="Century Gothic"/>
              </a:rPr>
              <a:t>will use to inflict an attack. Taking our example further, if the person you have an argument with wishes to harm you but is physically very weak and has no weapon, you could say there is still no threat. If on the other hand the person is stronger than you or possesses a weapon such as a gun or a knife, you wo</a:t>
            </a:r>
            <a:r>
              <a:rPr lang="en-US" b="0" dirty="0">
                <a:latin typeface="Century Gothic"/>
              </a:rPr>
              <a:t>uld</a:t>
            </a:r>
            <a:r>
              <a:rPr lang="en-US" dirty="0">
                <a:latin typeface="Century Gothic"/>
              </a:rPr>
              <a:t> say there is a threat. </a:t>
            </a:r>
          </a:p>
          <a:p>
            <a:endParaRPr lang="en-US" dirty="0"/>
          </a:p>
          <a:p>
            <a:r>
              <a:rPr lang="en-US" b="1" dirty="0"/>
              <a:t>[build slide] Ground</a:t>
            </a:r>
            <a:r>
              <a:rPr lang="en-US" dirty="0"/>
              <a:t>. Ground refers to a place or time in which a threat actor who intends to harm you, can use their weapon (capability) to inflict damage. It is sometimes referred to as “opportunity”. Taking our example further still. Let us can assume the person who you have a feud intends you physical harm, has a weapon such as a knife, but has no means to get close to you because you are no longer in the village, then we would say there is no threat. On the other hand if the person was </a:t>
            </a:r>
            <a:r>
              <a:rPr lang="en-US" b="0" dirty="0"/>
              <a:t>standing in front of you with intention and knife in hand, we would say there is a very clear threat. </a:t>
            </a:r>
          </a:p>
          <a:p>
            <a:endParaRPr lang="en-US" dirty="0"/>
          </a:p>
          <a:p>
            <a:r>
              <a:rPr lang="en-US" dirty="0"/>
              <a:t>Image top courtesy </a:t>
            </a:r>
            <a:r>
              <a:rPr lang="en-US" dirty="0" err="1"/>
              <a:t>Dreamstime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right courtesy Getty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left courtesy </a:t>
            </a:r>
            <a:r>
              <a:rPr lang="en-US" dirty="0" err="1"/>
              <a:t>WikiHow</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Tree>
    <p:extLst>
      <p:ext uri="{BB962C8B-B14F-4D97-AF65-F5344CB8AC3E}">
        <p14:creationId xmlns:p14="http://schemas.microsoft.com/office/powerpoint/2010/main" val="168809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concept of a threat assessment applies equally, regardless if it’s a threat of a knife attack from your </a:t>
            </a:r>
            <a:r>
              <a:rPr lang="en-US" dirty="0" err="1">
                <a:latin typeface="+mn-lt"/>
              </a:rPr>
              <a:t>neighbour</a:t>
            </a:r>
            <a:r>
              <a:rPr lang="en-US" dirty="0">
                <a:latin typeface="+mn-lt"/>
              </a:rPr>
              <a:t> or an IED attack by a terrorist group. Before we move to the process of conducting a threat assessment, we will discuss what sources of information can be used. </a:t>
            </a:r>
          </a:p>
          <a:p>
            <a:endParaRPr lang="en-US" baseline="0" dirty="0"/>
          </a:p>
          <a:p>
            <a:endParaRPr lang="en-GB" dirty="0"/>
          </a:p>
        </p:txBody>
      </p:sp>
    </p:spTree>
    <p:extLst>
      <p:ext uri="{BB962C8B-B14F-4D97-AF65-F5344CB8AC3E}">
        <p14:creationId xmlns:p14="http://schemas.microsoft.com/office/powerpoint/2010/main" val="199571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8</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7/24/2025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1264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intention of an adversary, we must look to the available intelligence. Our first point of contact will be the J2/S2 Intelligence Cell. We can also look at old situation and incident reports to determine who the adversary was targeting and what they were trying to achieve. Other sources of information could be the engagement platoon or open source intelligence reports.</a:t>
            </a:r>
          </a:p>
          <a:p>
            <a:endParaRPr lang="en-US" dirty="0"/>
          </a:p>
          <a:p>
            <a:r>
              <a:rPr lang="en-US" dirty="0"/>
              <a:t>Adversaries are human and, like the rest of us, form habits. Where an IED has been used successfully, they often try to repeat the same tactics. This means we use historical data to make an assessment of what an adversary may do in the future. There are a number of sources to gather this information: IED incident reports, Significant Activity reports, daily SITREPs or routine IED trend reports. If you are able to communicate with the EOD cell, they will be able to support you in this area. </a:t>
            </a:r>
          </a:p>
          <a:p>
            <a:endParaRPr lang="en-US" dirty="0"/>
          </a:p>
          <a:p>
            <a:r>
              <a:rPr lang="en-US" dirty="0"/>
              <a:t>In our next lesson, we will discuss Vulnerable Points and Vulnerable Areas, which are places which offer an adversary an opportunity to employ an attack. Identifying VP/VA is a an output of the threat assessment and critically relies on a thorough understanding of the ground and environment. </a:t>
            </a:r>
          </a:p>
          <a:p>
            <a:endParaRPr lang="en-US" dirty="0"/>
          </a:p>
          <a:p>
            <a:r>
              <a:rPr lang="en-US" dirty="0"/>
              <a:t>Maps are the most important source of information for conducting analysis. These can either be military or civilian, hard copy or digital. Online platforms such as Google maps offer readily available and detailed open source information.</a:t>
            </a:r>
          </a:p>
          <a:p>
            <a:endParaRPr lang="en-US" dirty="0"/>
          </a:p>
          <a:p>
            <a:r>
              <a:rPr lang="en-US" dirty="0"/>
              <a:t>Another key source of information is patrol traces. These are maps which show where all the recent patrols have been, this allows us to identify areas which we routinely use and have therefore become targetable (setting patterns). </a:t>
            </a:r>
          </a:p>
          <a:p>
            <a:endParaRPr lang="en-US" dirty="0"/>
          </a:p>
          <a:p>
            <a:r>
              <a:rPr lang="en-US" dirty="0"/>
              <a:t>The final source of information is through Human Terrain Analysis.</a:t>
            </a:r>
          </a:p>
          <a:p>
            <a:r>
              <a:rPr lang="en-US" dirty="0">
                <a:latin typeface="Century Gothic"/>
              </a:rPr>
              <a:t>This is a summary of the attitudes and behaviors of the local population. It will help us understand which areas are Permissive, Semi-Permissive and Non-Permissive which allow us to understand how the locals populace will interact with the adversary. This information can be sources through the S2 cell or through the engagement platoon. </a:t>
            </a:r>
          </a:p>
          <a:p>
            <a:endParaRPr lang="en-GB" dirty="0"/>
          </a:p>
        </p:txBody>
      </p:sp>
    </p:spTree>
    <p:extLst>
      <p:ext uri="{BB962C8B-B14F-4D97-AF65-F5344CB8AC3E}">
        <p14:creationId xmlns:p14="http://schemas.microsoft.com/office/powerpoint/2010/main" val="390699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0"/>
            <a:ext cx="8915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179136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0EE9B6C7-16B7-4651-AD3D-65FE4305383F}" type="slidenum">
              <a:rPr lang="en-US" altLang="ja-JP"/>
              <a:pPr/>
              <a:t>‹#›</a:t>
            </a:fld>
            <a:endParaRPr lang="en-US" altLang="ja-JP"/>
          </a:p>
        </p:txBody>
      </p:sp>
    </p:spTree>
    <p:extLst>
      <p:ext uri="{BB962C8B-B14F-4D97-AF65-F5344CB8AC3E}">
        <p14:creationId xmlns:p14="http://schemas.microsoft.com/office/powerpoint/2010/main" val="20296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0"/>
            <a:ext cx="8915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383025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84029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0"/>
            <a:ext cx="89154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363417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CBD7C-D988-4682-B402-893F85B59598}"/>
              </a:ext>
            </a:extLst>
          </p:cNvPr>
          <p:cNvSpPr>
            <a:spLocks noGrp="1"/>
          </p:cNvSpPr>
          <p:nvPr>
            <p:ph sz="half" idx="1"/>
          </p:nvPr>
        </p:nvSpPr>
        <p:spPr>
          <a:xfrm>
            <a:off x="295804" y="1262038"/>
            <a:ext cx="9417579" cy="4887861"/>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2400" kern="1200" dirty="0">
                <a:solidFill>
                  <a:schemeClr val="tx1"/>
                </a:solidFill>
                <a:latin typeface="Century Gothic" panose="020B0502020202020204" pitchFamily="34" charset="0"/>
                <a:ea typeface="+mn-ea"/>
                <a:cs typeface="Arial" panose="020B0604020202020204" pitchFamily="34" charset="0"/>
              </a:defRPr>
            </a:lvl1pPr>
            <a:lvl2pPr marL="442913" marR="0" indent="-257175" algn="l" defTabSz="685800" rtl="0" eaLnBrk="1" fontAlgn="auto" latinLnBrk="0" hangingPunct="1">
              <a:lnSpc>
                <a:spcPct val="90000"/>
              </a:lnSpc>
              <a:spcBef>
                <a:spcPts val="375"/>
              </a:spcBef>
              <a:spcAft>
                <a:spcPts val="0"/>
              </a:spcAft>
              <a:buClrTx/>
              <a:buSzTx/>
              <a:buFont typeface="Arial" panose="020B0604020202020204" pitchFamily="34" charset="0"/>
              <a:buNone/>
              <a:tabLst/>
              <a:defRPr lang="en-US" sz="1800" kern="1200" dirty="0">
                <a:solidFill>
                  <a:schemeClr val="tx1">
                    <a:lumMod val="60000"/>
                    <a:lumOff val="40000"/>
                  </a:schemeClr>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buFont typeface="HelveticaNeueLT Std" panose="020B0604020202020204" pitchFamily="34" charset="0"/>
              <a:buChar char="–"/>
            </a:pPr>
            <a:endParaRPr lang="en-US" dirty="0"/>
          </a:p>
        </p:txBody>
      </p:sp>
      <p:sp>
        <p:nvSpPr>
          <p:cNvPr id="5" name="TextBox 4"/>
          <p:cNvSpPr txBox="1"/>
          <p:nvPr userDrawn="1"/>
        </p:nvSpPr>
        <p:spPr>
          <a:xfrm>
            <a:off x="8977313" y="6446521"/>
            <a:ext cx="544830" cy="230832"/>
          </a:xfrm>
          <a:prstGeom prst="rect">
            <a:avLst/>
          </a:prstGeom>
          <a:noFill/>
        </p:spPr>
        <p:txBody>
          <a:bodyPr wrap="square" rtlCol="0">
            <a:spAutoFit/>
          </a:bodyPr>
          <a:lstStyle/>
          <a:p>
            <a:pPr algn="r"/>
            <a:fld id="{1140342A-434F-4AB3-8A4E-61E1B8090664}" type="slidenum">
              <a:rPr lang="en-GB" sz="900" smtClean="0">
                <a:solidFill>
                  <a:schemeClr val="tx1"/>
                </a:solidFill>
              </a:rPr>
              <a:pPr algn="r"/>
              <a:t>‹#›</a:t>
            </a:fld>
            <a:endParaRPr lang="en-GB" sz="900" dirty="0">
              <a:solidFill>
                <a:schemeClr val="tx1"/>
              </a:solidFill>
            </a:endParaRPr>
          </a:p>
        </p:txBody>
      </p:sp>
      <p:sp>
        <p:nvSpPr>
          <p:cNvPr id="6" name="Title 1"/>
          <p:cNvSpPr txBox="1">
            <a:spLocks/>
          </p:cNvSpPr>
          <p:nvPr userDrawn="1"/>
        </p:nvSpPr>
        <p:spPr>
          <a:xfrm>
            <a:off x="681038" y="365126"/>
            <a:ext cx="8543925" cy="57785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2CAB38C-5F38-4824-BA5B-9B6A2BB378C1}"/>
              </a:ext>
            </a:extLst>
          </p:cNvPr>
          <p:cNvSpPr>
            <a:spLocks noGrp="1"/>
          </p:cNvSpPr>
          <p:nvPr>
            <p:ph type="title"/>
          </p:nvPr>
        </p:nvSpPr>
        <p:spPr>
          <a:xfrm>
            <a:off x="732630" y="54531"/>
            <a:ext cx="8543925" cy="773087"/>
          </a:xfrm>
          <a:prstGeom prst="rect">
            <a:avLst/>
          </a:prstGeom>
        </p:spPr>
        <p:txBody>
          <a:bodyPr/>
          <a:lstStyle>
            <a:lvl1pPr>
              <a:defRPr sz="3200" b="0">
                <a:latin typeface="Century Gothic" panose="020B0502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09375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223-0F24-46D7-9B04-F61BC425F58A}"/>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A42F53-8519-4FFD-BBD4-BAB95FFD336C}"/>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5ED5FE-C010-4965-AE46-5B719F0451F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B5088E5-0D44-4C68-A6B2-BB1B99C282E3}"/>
              </a:ext>
            </a:extLst>
          </p:cNvPr>
          <p:cNvSpPr>
            <a:spLocks noGrp="1"/>
          </p:cNvSpPr>
          <p:nvPr>
            <p:ph type="dt" sz="half" idx="10"/>
          </p:nvPr>
        </p:nvSpPr>
        <p:spPr/>
        <p:txBody>
          <a:bodyPr/>
          <a:lstStyle/>
          <a:p>
            <a:fld id="{18159EA9-C041-4967-A12E-2F32CC7C5460}" type="datetimeFigureOut">
              <a:rPr lang="en-GB" smtClean="0"/>
              <a:t>24/07/2025</a:t>
            </a:fld>
            <a:endParaRPr lang="en-GB"/>
          </a:p>
        </p:txBody>
      </p:sp>
      <p:sp>
        <p:nvSpPr>
          <p:cNvPr id="6" name="Footer Placeholder 5">
            <a:extLst>
              <a:ext uri="{FF2B5EF4-FFF2-40B4-BE49-F238E27FC236}">
                <a16:creationId xmlns:a16="http://schemas.microsoft.com/office/drawing/2014/main" id="{EFA638E5-CD17-4A9F-BD5F-F6D938EE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44B7D-5CFB-4AD3-A963-B083E5B62AF7}"/>
              </a:ext>
            </a:extLst>
          </p:cNvPr>
          <p:cNvSpPr>
            <a:spLocks noGrp="1"/>
          </p:cNvSpPr>
          <p:nvPr>
            <p:ph type="sldNum" sz="quarter" idx="12"/>
          </p:nvPr>
        </p:nvSpPr>
        <p:spPr/>
        <p:txBody>
          <a:bodyPr/>
          <a:lstStyle/>
          <a:p>
            <a:fld id="{00864E57-7F14-417B-9F17-2134956575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3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57223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0"/>
            <a:ext cx="89154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103538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CBD7C-D988-4682-B402-893F85B59598}"/>
              </a:ext>
            </a:extLst>
          </p:cNvPr>
          <p:cNvSpPr>
            <a:spLocks noGrp="1"/>
          </p:cNvSpPr>
          <p:nvPr>
            <p:ph sz="half" idx="1"/>
          </p:nvPr>
        </p:nvSpPr>
        <p:spPr>
          <a:xfrm>
            <a:off x="295804" y="1262038"/>
            <a:ext cx="9417579" cy="4887861"/>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1pPr>
            <a:lvl2pPr marL="442913" marR="0" indent="-257175" algn="l" defTabSz="685800" rtl="0" eaLnBrk="1" fontAlgn="auto" latinLnBrk="0" hangingPunct="1">
              <a:lnSpc>
                <a:spcPct val="90000"/>
              </a:lnSpc>
              <a:spcBef>
                <a:spcPts val="375"/>
              </a:spcBef>
              <a:spcAft>
                <a:spcPts val="0"/>
              </a:spcAft>
              <a:buClrTx/>
              <a:buSzTx/>
              <a:buFont typeface="Arial" panose="020B0604020202020204" pitchFamily="34" charset="0"/>
              <a:buNone/>
              <a:tabLst/>
              <a:defRPr lang="en-US" sz="1800" kern="1200" dirty="0">
                <a:solidFill>
                  <a:schemeClr val="tx1">
                    <a:lumMod val="60000"/>
                    <a:lumOff val="40000"/>
                  </a:schemeClr>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buFont typeface="HelveticaNeueLT Std" panose="020B0604020202020204" pitchFamily="34" charset="0"/>
              <a:buChar char="–"/>
            </a:pPr>
            <a:endParaRPr lang="en-US" dirty="0"/>
          </a:p>
        </p:txBody>
      </p:sp>
      <p:sp>
        <p:nvSpPr>
          <p:cNvPr id="5" name="TextBox 4"/>
          <p:cNvSpPr txBox="1"/>
          <p:nvPr userDrawn="1"/>
        </p:nvSpPr>
        <p:spPr>
          <a:xfrm>
            <a:off x="8977313" y="6446521"/>
            <a:ext cx="544830" cy="230832"/>
          </a:xfrm>
          <a:prstGeom prst="rect">
            <a:avLst/>
          </a:prstGeom>
          <a:noFill/>
        </p:spPr>
        <p:txBody>
          <a:bodyPr wrap="square" rtlCol="0">
            <a:spAutoFit/>
          </a:bodyPr>
          <a:lstStyle/>
          <a:p>
            <a:pPr algn="r"/>
            <a:fld id="{1140342A-434F-4AB3-8A4E-61E1B8090664}" type="slidenum">
              <a:rPr lang="en-GB" sz="900" smtClean="0">
                <a:solidFill>
                  <a:schemeClr val="tx1"/>
                </a:solidFill>
              </a:rPr>
              <a:pPr algn="r"/>
              <a:t>‹#›</a:t>
            </a:fld>
            <a:endParaRPr lang="en-GB" sz="900" dirty="0">
              <a:solidFill>
                <a:schemeClr val="tx1"/>
              </a:solidFill>
            </a:endParaRPr>
          </a:p>
        </p:txBody>
      </p:sp>
      <p:sp>
        <p:nvSpPr>
          <p:cNvPr id="6" name="Title 1"/>
          <p:cNvSpPr txBox="1">
            <a:spLocks/>
          </p:cNvSpPr>
          <p:nvPr userDrawn="1"/>
        </p:nvSpPr>
        <p:spPr>
          <a:xfrm>
            <a:off x="681038" y="365126"/>
            <a:ext cx="8543925" cy="57785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2CAB38C-5F38-4824-BA5B-9B6A2BB378C1}"/>
              </a:ext>
            </a:extLst>
          </p:cNvPr>
          <p:cNvSpPr>
            <a:spLocks noGrp="1"/>
          </p:cNvSpPr>
          <p:nvPr>
            <p:ph type="title"/>
          </p:nvPr>
        </p:nvSpPr>
        <p:spPr>
          <a:xfrm>
            <a:off x="732630" y="24450"/>
            <a:ext cx="8543925" cy="773087"/>
          </a:xfrm>
          <a:prstGeom prst="rect">
            <a:avLst/>
          </a:prstGeom>
        </p:spPr>
        <p:txBody>
          <a:bodyPr/>
          <a:lstStyle>
            <a:lvl1pPr>
              <a:defRPr sz="3200" b="0">
                <a:latin typeface="Century Gothic" panose="020B0502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7271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7D50044E-64D5-4D71-841D-5008BE64EF12}" type="slidenum">
              <a:rPr lang="en-US" altLang="ja-JP"/>
              <a:pPr/>
              <a:t>‹#›</a:t>
            </a:fld>
            <a:endParaRPr lang="en-US" altLang="ja-JP"/>
          </a:p>
        </p:txBody>
      </p:sp>
    </p:spTree>
    <p:extLst>
      <p:ext uri="{BB962C8B-B14F-4D97-AF65-F5344CB8AC3E}">
        <p14:creationId xmlns:p14="http://schemas.microsoft.com/office/powerpoint/2010/main" val="527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5486E9B0-D948-4D90-82BE-E0EEBCB9325F}" type="slidenum">
              <a:rPr lang="en-US" altLang="ja-JP"/>
              <a:pPr/>
              <a:t>‹#›</a:t>
            </a:fld>
            <a:endParaRPr lang="en-US" altLang="ja-JP"/>
          </a:p>
        </p:txBody>
      </p:sp>
    </p:spTree>
    <p:extLst>
      <p:ext uri="{BB962C8B-B14F-4D97-AF65-F5344CB8AC3E}">
        <p14:creationId xmlns:p14="http://schemas.microsoft.com/office/powerpoint/2010/main" val="271079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a:t>Click to edit Master title style</a:t>
            </a:r>
            <a:endParaRPr/>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17537154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595048" y="1731963"/>
            <a:ext cx="8712465" cy="427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p:txBody>
          <a:bodyPr/>
          <a:lstStyle>
            <a:lvl1pPr>
              <a:defRPr/>
            </a:lvl1pPr>
          </a:lstStyle>
          <a:p>
            <a:fld id="{92C74856-3385-48BA-82E5-0575512E9306}" type="slidenum">
              <a:rPr lang="en-US" altLang="ja-JP"/>
              <a:pPr/>
              <a:t>‹#›</a:t>
            </a:fld>
            <a:endParaRPr lang="en-US" altLang="ja-JP"/>
          </a:p>
        </p:txBody>
      </p:sp>
    </p:spTree>
    <p:extLst>
      <p:ext uri="{BB962C8B-B14F-4D97-AF65-F5344CB8AC3E}">
        <p14:creationId xmlns:p14="http://schemas.microsoft.com/office/powerpoint/2010/main" val="222124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a:t>Click to edit Master title style</a:t>
            </a:r>
            <a:endParaRPr/>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146958090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0"/>
            <a:ext cx="89154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4" r:id="rId4"/>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6543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0"/>
            <a:ext cx="89154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38221464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44538" y="3657601"/>
            <a:ext cx="8416925" cy="2449513"/>
          </a:xfrm>
        </p:spPr>
        <p:txBody>
          <a:bodyPr>
            <a:noAutofit/>
          </a:bodyPr>
          <a:lstStyle/>
          <a:p>
            <a:pPr eaLnBrk="1" hangingPunct="1"/>
            <a:r>
              <a:rPr lang="en-US" altLang="en-US" sz="5000" dirty="0">
                <a:solidFill>
                  <a:srgbClr val="558ED5"/>
                </a:solidFill>
                <a:ea typeface="SimSun" pitchFamily="2" charset="-122"/>
                <a:cs typeface="+mn-cs"/>
              </a:rPr>
              <a:t>AASC</a:t>
            </a:r>
            <a:r>
              <a:rPr lang="en-US" altLang="en-US" sz="5000" dirty="0">
                <a:solidFill>
                  <a:srgbClr val="558ED5"/>
                </a:solidFill>
                <a:latin typeface="Century Gothic" pitchFamily="34" charset="0"/>
                <a:ea typeface="SimSun" pitchFamily="2" charset="-122"/>
                <a:cs typeface="+mn-cs"/>
              </a:rPr>
              <a:t> Lesson 1.4:</a:t>
            </a:r>
            <a:br>
              <a:rPr lang="en-US" altLang="en-US" sz="5000" dirty="0">
                <a:solidFill>
                  <a:srgbClr val="558ED5"/>
                </a:solidFill>
                <a:latin typeface="Century Gothic" pitchFamily="34" charset="0"/>
                <a:ea typeface="SimSun" pitchFamily="2" charset="-122"/>
                <a:cs typeface="+mn-cs"/>
              </a:rPr>
            </a:br>
            <a:r>
              <a:rPr lang="en-US" altLang="en-US" sz="5000" dirty="0">
                <a:solidFill>
                  <a:srgbClr val="558ED5"/>
                </a:solidFill>
                <a:latin typeface="Century Gothic" pitchFamily="34" charset="0"/>
                <a:ea typeface="SimSun" pitchFamily="2" charset="-122"/>
                <a:cs typeface="+mn-cs"/>
              </a:rPr>
              <a:t>Threat Assessment</a:t>
            </a:r>
          </a:p>
        </p:txBody>
      </p:sp>
      <p:pic>
        <p:nvPicPr>
          <p:cNvPr id="6" name="Picture Placeholder 5" descr="32211-2.jpg"/>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25220" b="25220"/>
          <a:stretch>
            <a:fillRect/>
          </a:stretch>
        </p:blipFill>
        <p:spPr>
          <a:xfrm>
            <a:off x="752475" y="363538"/>
            <a:ext cx="8401050" cy="2836862"/>
          </a:xfrm>
          <a:ln w="9525">
            <a:noFill/>
          </a:ln>
          <a:effectLst>
            <a:outerShdw blurRad="292100" dist="139700" dir="2700000" algn="tl" rotWithShape="0">
              <a:srgbClr val="333333">
                <a:alpha val="64999"/>
              </a:srgbClr>
            </a:outerShdw>
          </a:effectLst>
          <a:extLst>
            <a:ext uri="{91240B29-F687-4F45-9708-019B960494DF}">
              <a14:hiddenLine xmlns:a14="http://schemas.microsoft.com/office/drawing/2010/main" w="3175">
                <a:solidFill>
                  <a:srgbClr val="000000"/>
                </a:solidFill>
                <a:miter lim="800000"/>
                <a:headEnd/>
                <a:tailEnd/>
              </a14:hiddenLine>
            </a:ext>
          </a:extLst>
        </p:spPr>
      </p:pic>
      <p:sp>
        <p:nvSpPr>
          <p:cNvPr id="5" name="Slide Number Placeholder 4"/>
          <p:cNvSpPr>
            <a:spLocks noGrp="1"/>
          </p:cNvSpPr>
          <p:nvPr>
            <p:ph type="sldNum" sz="quarter" idx="14"/>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A2FFF2-7625-4073-ABBD-A11E258CBBEC}" type="slidenum">
              <a:rPr kumimoji="0" lang="en-US" altLang="ja-JP" sz="2000" b="0" i="0" u="none" strike="noStrike" kern="1200" cap="none" spc="0" normalizeH="0" baseline="0" noProof="0">
                <a:ln>
                  <a:noFill/>
                </a:ln>
                <a:solidFill>
                  <a:srgbClr val="40404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ja-JP" sz="2000" b="0" i="0" u="none" strike="noStrike" kern="1200" cap="none" spc="0" normalizeH="0" baseline="0" noProof="0">
              <a:ln>
                <a:noFill/>
              </a:ln>
              <a:solidFill>
                <a:srgbClr val="40404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7271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2.4.3 </a:t>
            </a:r>
            <a:r>
              <a:rPr lang="en-US" sz="3200" dirty="0">
                <a:solidFill>
                  <a:prstClr val="white"/>
                </a:solidFill>
                <a:latin typeface="Century Gothic" panose="020B0502020202020204" pitchFamily="34" charset="0"/>
                <a:ea typeface="+mn-ea"/>
                <a:cs typeface="+mn-cs"/>
              </a:rPr>
              <a:t>Aggressor</a:t>
            </a:r>
            <a:r>
              <a:rPr lang="en-US" sz="3200" kern="1200" dirty="0">
                <a:solidFill>
                  <a:prstClr val="white"/>
                </a:solidFill>
                <a:latin typeface="Century Gothic" panose="020B0502020202020204" pitchFamily="34" charset="0"/>
                <a:ea typeface="+mn-ea"/>
                <a:cs typeface="+mn-cs"/>
              </a:rPr>
              <a:t> Inten</a:t>
            </a:r>
            <a:r>
              <a:rPr lang="en-US" sz="3200" dirty="0">
                <a:solidFill>
                  <a:prstClr val="white"/>
                </a:solidFill>
                <a:latin typeface="Century Gothic" panose="020B0502020202020204" pitchFamily="34" charset="0"/>
                <a:ea typeface="+mn-ea"/>
                <a:cs typeface="+mn-cs"/>
              </a:rPr>
              <a:t>t </a:t>
            </a:r>
            <a:r>
              <a:rPr lang="en-US" sz="3200" kern="1200" dirty="0">
                <a:solidFill>
                  <a:prstClr val="white"/>
                </a:solidFill>
                <a:latin typeface="Century Gothic" panose="020B0502020202020204" pitchFamily="34" charset="0"/>
                <a:ea typeface="+mn-ea"/>
                <a:cs typeface="+mn-cs"/>
              </a:rPr>
              <a:t> </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10</a:t>
            </a:fld>
            <a:endParaRPr lang="en-US" altLang="ja-JP" dirty="0"/>
          </a:p>
        </p:txBody>
      </p:sp>
    </p:spTree>
    <p:extLst>
      <p:ext uri="{BB962C8B-B14F-4D97-AF65-F5344CB8AC3E}">
        <p14:creationId xmlns:p14="http://schemas.microsoft.com/office/powerpoint/2010/main" val="30485627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BF4435-8CD7-96B2-AA77-9A02376F1EC7}"/>
              </a:ext>
            </a:extLst>
          </p:cNvPr>
          <p:cNvSpPr>
            <a:spLocks noGrp="1"/>
          </p:cNvSpPr>
          <p:nvPr>
            <p:ph type="title"/>
          </p:nvPr>
        </p:nvSpPr>
        <p:spPr/>
        <p:txBody>
          <a:bodyPr/>
          <a:lstStyle/>
          <a:p>
            <a:r>
              <a:rPr lang="en-GB" dirty="0"/>
              <a:t>Aggressor Intent </a:t>
            </a:r>
          </a:p>
        </p:txBody>
      </p:sp>
      <p:pic>
        <p:nvPicPr>
          <p:cNvPr id="12" name="Picture 11">
            <a:extLst>
              <a:ext uri="{FF2B5EF4-FFF2-40B4-BE49-F238E27FC236}">
                <a16:creationId xmlns:a16="http://schemas.microsoft.com/office/drawing/2014/main" id="{06F92488-B458-62C3-303A-E7DC7CE7124D}"/>
              </a:ext>
            </a:extLst>
          </p:cNvPr>
          <p:cNvPicPr>
            <a:picLocks noChangeAspect="1"/>
          </p:cNvPicPr>
          <p:nvPr/>
        </p:nvPicPr>
        <p:blipFill rotWithShape="1">
          <a:blip r:embed="rId3"/>
          <a:srcRect t="6586" r="6244" b="6992"/>
          <a:stretch/>
        </p:blipFill>
        <p:spPr>
          <a:xfrm>
            <a:off x="2362200" y="782297"/>
            <a:ext cx="5181600" cy="5273148"/>
          </a:xfrm>
          <a:prstGeom prst="rect">
            <a:avLst/>
          </a:prstGeom>
        </p:spPr>
      </p:pic>
    </p:spTree>
    <p:extLst>
      <p:ext uri="{BB962C8B-B14F-4D97-AF65-F5344CB8AC3E}">
        <p14:creationId xmlns:p14="http://schemas.microsoft.com/office/powerpoint/2010/main" val="260080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BF4435-8CD7-96B2-AA77-9A02376F1EC7}"/>
              </a:ext>
            </a:extLst>
          </p:cNvPr>
          <p:cNvSpPr>
            <a:spLocks noGrp="1"/>
          </p:cNvSpPr>
          <p:nvPr>
            <p:ph type="title"/>
          </p:nvPr>
        </p:nvSpPr>
        <p:spPr/>
        <p:txBody>
          <a:bodyPr/>
          <a:lstStyle/>
          <a:p>
            <a:r>
              <a:rPr lang="en-GB" dirty="0"/>
              <a:t>Aggressor Intent </a:t>
            </a:r>
          </a:p>
        </p:txBody>
      </p:sp>
      <p:pic>
        <p:nvPicPr>
          <p:cNvPr id="12" name="Picture 11">
            <a:extLst>
              <a:ext uri="{FF2B5EF4-FFF2-40B4-BE49-F238E27FC236}">
                <a16:creationId xmlns:a16="http://schemas.microsoft.com/office/drawing/2014/main" id="{06F92488-B458-62C3-303A-E7DC7CE7124D}"/>
              </a:ext>
            </a:extLst>
          </p:cNvPr>
          <p:cNvPicPr>
            <a:picLocks noChangeAspect="1"/>
          </p:cNvPicPr>
          <p:nvPr/>
        </p:nvPicPr>
        <p:blipFill rotWithShape="1">
          <a:blip r:embed="rId3"/>
          <a:srcRect t="6586" r="6244" b="6992"/>
          <a:stretch/>
        </p:blipFill>
        <p:spPr>
          <a:xfrm>
            <a:off x="152400" y="812777"/>
            <a:ext cx="5181600" cy="5273148"/>
          </a:xfrm>
          <a:prstGeom prst="rect">
            <a:avLst/>
          </a:prstGeom>
        </p:spPr>
      </p:pic>
      <p:sp>
        <p:nvSpPr>
          <p:cNvPr id="4" name="TextBox 3">
            <a:extLst>
              <a:ext uri="{FF2B5EF4-FFF2-40B4-BE49-F238E27FC236}">
                <a16:creationId xmlns:a16="http://schemas.microsoft.com/office/drawing/2014/main" id="{784EA6A9-46D2-2F97-F8D6-348BF06E1578}"/>
              </a:ext>
            </a:extLst>
          </p:cNvPr>
          <p:cNvSpPr txBox="1"/>
          <p:nvPr/>
        </p:nvSpPr>
        <p:spPr>
          <a:xfrm>
            <a:off x="5318760" y="1536174"/>
            <a:ext cx="4419600" cy="3785652"/>
          </a:xfrm>
          <a:prstGeom prst="rect">
            <a:avLst/>
          </a:prstGeom>
          <a:noFill/>
        </p:spPr>
        <p:txBody>
          <a:bodyPr wrap="square" rtlCol="0">
            <a:spAutoFit/>
          </a:bodyPr>
          <a:lstStyle/>
          <a:p>
            <a:r>
              <a:rPr lang="en-US" sz="2400" dirty="0">
                <a:latin typeface="Century Gothic" panose="020B0502020202020204" pitchFamily="34" charset="0"/>
              </a:rPr>
              <a:t>Build our understanding of the aggressor to determine the likelihood and type of attack.</a:t>
            </a: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Who</a:t>
            </a:r>
            <a:r>
              <a:rPr lang="en-US" sz="2400" dirty="0">
                <a:latin typeface="Century Gothic" panose="020B0502020202020204" pitchFamily="34" charset="0"/>
              </a:rPr>
              <a:t> is the enemy or adversary?</a:t>
            </a:r>
          </a:p>
          <a:p>
            <a:pPr marL="342900" indent="-342900">
              <a:buFont typeface="Arial" panose="020B0604020202020204" pitchFamily="34" charset="0"/>
              <a:buChar char="•"/>
            </a:pPr>
            <a:r>
              <a:rPr lang="en-US" sz="2400" b="1" dirty="0">
                <a:latin typeface="Century Gothic" panose="020B0502020202020204" pitchFamily="34" charset="0"/>
              </a:rPr>
              <a:t>What</a:t>
            </a:r>
            <a:r>
              <a:rPr lang="en-US" sz="2400" dirty="0">
                <a:latin typeface="Century Gothic" panose="020B0502020202020204" pitchFamily="34" charset="0"/>
              </a:rPr>
              <a:t> are they trying to achieve? </a:t>
            </a:r>
          </a:p>
          <a:p>
            <a:pPr marL="342900" indent="-342900">
              <a:buFont typeface="Arial" panose="020B0604020202020204" pitchFamily="34" charset="0"/>
              <a:buChar char="•"/>
            </a:pPr>
            <a:r>
              <a:rPr lang="en-US" sz="2400" b="1" dirty="0">
                <a:latin typeface="Century Gothic" panose="020B0502020202020204" pitchFamily="34" charset="0"/>
              </a:rPr>
              <a:t>Who</a:t>
            </a:r>
            <a:r>
              <a:rPr lang="en-US" sz="2400" dirty="0">
                <a:latin typeface="Century Gothic" panose="020B0502020202020204" pitchFamily="34" charset="0"/>
              </a:rPr>
              <a:t> are they targeting?</a:t>
            </a:r>
            <a:endParaRPr lang="en-GB" sz="2400" dirty="0">
              <a:latin typeface="Century Gothic" panose="020B0502020202020204" pitchFamily="34" charset="0"/>
            </a:endParaRPr>
          </a:p>
        </p:txBody>
      </p:sp>
    </p:spTree>
    <p:extLst>
      <p:ext uri="{BB962C8B-B14F-4D97-AF65-F5344CB8AC3E}">
        <p14:creationId xmlns:p14="http://schemas.microsoft.com/office/powerpoint/2010/main" val="2913479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0">
            <a:extLst>
              <a:ext uri="{FF2B5EF4-FFF2-40B4-BE49-F238E27FC236}">
                <a16:creationId xmlns:a16="http://schemas.microsoft.com/office/drawing/2014/main" id="{E231F7C2-7754-E406-AE82-F8D54A5B15C2}"/>
              </a:ext>
            </a:extLst>
          </p:cNvPr>
          <p:cNvSpPr>
            <a:spLocks noGrp="1"/>
          </p:cNvSpPr>
          <p:nvPr>
            <p:ph type="title"/>
          </p:nvPr>
        </p:nvSpPr>
        <p:spPr>
          <a:xfrm>
            <a:off x="732630" y="24450"/>
            <a:ext cx="8543925" cy="773087"/>
          </a:xfrm>
        </p:spPr>
        <p:txBody>
          <a:bodyPr/>
          <a:lstStyle/>
          <a:p>
            <a:r>
              <a:rPr lang="en-GB" dirty="0"/>
              <a:t>Aggressor Intent </a:t>
            </a:r>
          </a:p>
        </p:txBody>
      </p:sp>
      <p:sp>
        <p:nvSpPr>
          <p:cNvPr id="20" name="Rectangle 19">
            <a:extLst>
              <a:ext uri="{FF2B5EF4-FFF2-40B4-BE49-F238E27FC236}">
                <a16:creationId xmlns:a16="http://schemas.microsoft.com/office/drawing/2014/main" id="{5E4ADD89-AABC-49F0-9E5B-10E2DB185828}"/>
              </a:ext>
            </a:extLst>
          </p:cNvPr>
          <p:cNvSpPr/>
          <p:nvPr/>
        </p:nvSpPr>
        <p:spPr>
          <a:xfrm>
            <a:off x="274634" y="797537"/>
            <a:ext cx="3015458" cy="904863"/>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Who is the enemy?</a:t>
            </a:r>
            <a:endParaRPr lang="en-GB" sz="2400" b="1"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b="1" dirty="0">
              <a:solidFill>
                <a:prstClr val="black"/>
              </a:solidFill>
              <a:latin typeface="Century Gothic" panose="020B0502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1A95F5E7-CBE6-E804-184E-79DC8D015ED8}"/>
              </a:ext>
            </a:extLst>
          </p:cNvPr>
          <p:cNvPicPr>
            <a:picLocks noChangeAspect="1"/>
          </p:cNvPicPr>
          <p:nvPr/>
        </p:nvPicPr>
        <p:blipFill rotWithShape="1">
          <a:blip r:embed="rId3"/>
          <a:srcRect l="11697"/>
          <a:stretch/>
        </p:blipFill>
        <p:spPr>
          <a:xfrm>
            <a:off x="6019799" y="4315437"/>
            <a:ext cx="3429000" cy="2186239"/>
          </a:xfrm>
          <a:prstGeom prst="rect">
            <a:avLst/>
          </a:prstGeom>
          <a:ln>
            <a:noFill/>
          </a:ln>
          <a:effectLst>
            <a:softEdge rad="112500"/>
          </a:effectLst>
        </p:spPr>
      </p:pic>
      <p:pic>
        <p:nvPicPr>
          <p:cNvPr id="25" name="Picture 24">
            <a:extLst>
              <a:ext uri="{FF2B5EF4-FFF2-40B4-BE49-F238E27FC236}">
                <a16:creationId xmlns:a16="http://schemas.microsoft.com/office/drawing/2014/main" id="{D5214C0A-28B6-76AF-E31B-82558AB99BE9}"/>
              </a:ext>
            </a:extLst>
          </p:cNvPr>
          <p:cNvPicPr>
            <a:picLocks noChangeAspect="1"/>
          </p:cNvPicPr>
          <p:nvPr/>
        </p:nvPicPr>
        <p:blipFill>
          <a:blip r:embed="rId4"/>
          <a:stretch>
            <a:fillRect/>
          </a:stretch>
        </p:blipFill>
        <p:spPr>
          <a:xfrm>
            <a:off x="609600" y="4267200"/>
            <a:ext cx="3428999" cy="2284515"/>
          </a:xfrm>
          <a:prstGeom prst="rect">
            <a:avLst/>
          </a:prstGeom>
          <a:ln>
            <a:noFill/>
          </a:ln>
          <a:effectLst>
            <a:softEdge rad="112500"/>
          </a:effectLst>
        </p:spPr>
      </p:pic>
      <p:pic>
        <p:nvPicPr>
          <p:cNvPr id="26" name="Picture 25">
            <a:extLst>
              <a:ext uri="{FF2B5EF4-FFF2-40B4-BE49-F238E27FC236}">
                <a16:creationId xmlns:a16="http://schemas.microsoft.com/office/drawing/2014/main" id="{F22E2198-C62D-92DB-5663-64B065C56D8B}"/>
              </a:ext>
            </a:extLst>
          </p:cNvPr>
          <p:cNvPicPr>
            <a:picLocks noChangeAspect="1"/>
          </p:cNvPicPr>
          <p:nvPr/>
        </p:nvPicPr>
        <p:blipFill>
          <a:blip r:embed="rId5"/>
          <a:stretch>
            <a:fillRect/>
          </a:stretch>
        </p:blipFill>
        <p:spPr>
          <a:xfrm>
            <a:off x="3290092" y="1752600"/>
            <a:ext cx="3429000" cy="2208068"/>
          </a:xfrm>
          <a:prstGeom prst="rect">
            <a:avLst/>
          </a:prstGeom>
          <a:ln>
            <a:noFill/>
          </a:ln>
          <a:effectLst>
            <a:softEdge rad="112500"/>
          </a:effectLst>
        </p:spPr>
      </p:pic>
      <p:sp>
        <p:nvSpPr>
          <p:cNvPr id="27" name="Rectangle 26">
            <a:extLst>
              <a:ext uri="{FF2B5EF4-FFF2-40B4-BE49-F238E27FC236}">
                <a16:creationId xmlns:a16="http://schemas.microsoft.com/office/drawing/2014/main" id="{77F117FF-AC2E-18A7-AFDC-AD50604955D4}"/>
              </a:ext>
            </a:extLst>
          </p:cNvPr>
          <p:cNvSpPr/>
          <p:nvPr/>
        </p:nvSpPr>
        <p:spPr>
          <a:xfrm>
            <a:off x="3496863" y="1263571"/>
            <a:ext cx="3015458" cy="904863"/>
          </a:xfrm>
          <a:prstGeom prst="rect">
            <a:avLst/>
          </a:prstGeom>
        </p:spPr>
        <p:txBody>
          <a:bodyPr wrap="square">
            <a:spAutoFit/>
          </a:bodyPr>
          <a:lstStyle/>
          <a:p>
            <a:pPr algn="ctr">
              <a:spcBef>
                <a:spcPct val="20000"/>
              </a:spcBef>
              <a:defRPr/>
            </a:pPr>
            <a:r>
              <a:rPr lang="en-US" sz="2400" dirty="0">
                <a:solidFill>
                  <a:prstClr val="black"/>
                </a:solidFill>
                <a:latin typeface="Century Gothic" panose="020B0502020202020204" pitchFamily="34" charset="0"/>
                <a:cs typeface="Arial" panose="020B0604020202020204" pitchFamily="34" charset="0"/>
              </a:rPr>
              <a:t>Professional</a:t>
            </a:r>
            <a:endParaRPr lang="en-GB" sz="2400" dirty="0">
              <a:solidFill>
                <a:prstClr val="black"/>
              </a:solidFill>
              <a:latin typeface="Century Gothic" panose="020B0502020202020204" pitchFamily="34" charset="0"/>
              <a:cs typeface="Arial" panose="020B0604020202020204" pitchFamily="34" charset="0"/>
            </a:endParaRPr>
          </a:p>
          <a:p>
            <a:pPr algn="ct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F7DAC64-BA23-4927-8FD2-7D4C91E6DE82}"/>
              </a:ext>
            </a:extLst>
          </p:cNvPr>
          <p:cNvSpPr/>
          <p:nvPr/>
        </p:nvSpPr>
        <p:spPr>
          <a:xfrm>
            <a:off x="6226570" y="3960668"/>
            <a:ext cx="3015458" cy="904863"/>
          </a:xfrm>
          <a:prstGeom prst="rect">
            <a:avLst/>
          </a:prstGeom>
        </p:spPr>
        <p:txBody>
          <a:bodyPr wrap="square">
            <a:spAutoFit/>
          </a:bodyPr>
          <a:lstStyle/>
          <a:p>
            <a:pPr algn="ctr">
              <a:spcBef>
                <a:spcPct val="20000"/>
              </a:spcBef>
              <a:defRPr/>
            </a:pPr>
            <a:r>
              <a:rPr lang="en-US" sz="2400" dirty="0">
                <a:solidFill>
                  <a:prstClr val="black"/>
                </a:solidFill>
                <a:latin typeface="Century Gothic" panose="020B0502020202020204" pitchFamily="34" charset="0"/>
                <a:cs typeface="Arial" panose="020B0604020202020204" pitchFamily="34" charset="0"/>
              </a:rPr>
              <a:t>Fundamentalist</a:t>
            </a:r>
            <a:endParaRPr lang="en-GB" sz="2400" dirty="0">
              <a:solidFill>
                <a:prstClr val="black"/>
              </a:solidFill>
              <a:latin typeface="Century Gothic" panose="020B0502020202020204" pitchFamily="34" charset="0"/>
              <a:cs typeface="Arial" panose="020B0604020202020204" pitchFamily="34" charset="0"/>
            </a:endParaRPr>
          </a:p>
          <a:p>
            <a:pPr algn="ct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D2C8D04-CFEE-B47A-B55D-288DA139F6A0}"/>
              </a:ext>
            </a:extLst>
          </p:cNvPr>
          <p:cNvSpPr/>
          <p:nvPr/>
        </p:nvSpPr>
        <p:spPr>
          <a:xfrm>
            <a:off x="816370" y="3960667"/>
            <a:ext cx="3015458" cy="904863"/>
          </a:xfrm>
          <a:prstGeom prst="rect">
            <a:avLst/>
          </a:prstGeom>
        </p:spPr>
        <p:txBody>
          <a:bodyPr wrap="square">
            <a:spAutoFit/>
          </a:bodyPr>
          <a:lstStyle/>
          <a:p>
            <a:pPr algn="ctr">
              <a:spcBef>
                <a:spcPct val="20000"/>
              </a:spcBef>
              <a:defRPr/>
            </a:pPr>
            <a:r>
              <a:rPr lang="en-US" sz="2400" dirty="0">
                <a:solidFill>
                  <a:prstClr val="black"/>
                </a:solidFill>
                <a:latin typeface="Century Gothic" panose="020B0502020202020204" pitchFamily="34" charset="0"/>
                <a:cs typeface="Arial" panose="020B0604020202020204" pitchFamily="34" charset="0"/>
              </a:rPr>
              <a:t>Opportunist</a:t>
            </a:r>
            <a:endParaRPr lang="en-GB" sz="2400" dirty="0">
              <a:solidFill>
                <a:prstClr val="black"/>
              </a:solidFill>
              <a:latin typeface="Century Gothic" panose="020B0502020202020204" pitchFamily="34" charset="0"/>
              <a:cs typeface="Arial" panose="020B0604020202020204" pitchFamily="34" charset="0"/>
            </a:endParaRPr>
          </a:p>
          <a:p>
            <a:pPr algn="ct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80510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C770021-76A7-44D2-B82D-58E27D7A91A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1142" y="2438400"/>
            <a:ext cx="5009235" cy="332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7F5C8F67-2137-2520-BB1B-E9F556B7D013}"/>
              </a:ext>
            </a:extLst>
          </p:cNvPr>
          <p:cNvSpPr>
            <a:spLocks noGrp="1"/>
          </p:cNvSpPr>
          <p:nvPr>
            <p:ph type="title"/>
          </p:nvPr>
        </p:nvSpPr>
        <p:spPr>
          <a:xfrm>
            <a:off x="732630" y="24450"/>
            <a:ext cx="8543925" cy="773087"/>
          </a:xfrm>
        </p:spPr>
        <p:txBody>
          <a:bodyPr/>
          <a:lstStyle/>
          <a:p>
            <a:r>
              <a:rPr lang="en-GB" dirty="0"/>
              <a:t>Aggressor Intent </a:t>
            </a:r>
          </a:p>
        </p:txBody>
      </p:sp>
      <p:sp>
        <p:nvSpPr>
          <p:cNvPr id="9" name="Rectangle 8">
            <a:extLst>
              <a:ext uri="{FF2B5EF4-FFF2-40B4-BE49-F238E27FC236}">
                <a16:creationId xmlns:a16="http://schemas.microsoft.com/office/drawing/2014/main" id="{53FCDE2C-87A3-E948-F4C3-EBBBAE9A5CDE}"/>
              </a:ext>
            </a:extLst>
          </p:cNvPr>
          <p:cNvSpPr/>
          <p:nvPr/>
        </p:nvSpPr>
        <p:spPr>
          <a:xfrm>
            <a:off x="261142" y="767057"/>
            <a:ext cx="3015458" cy="1274195"/>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What is the enemy trying to achieve?</a:t>
            </a:r>
            <a:endParaRPr lang="en-GB" sz="2400" b="1"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b="1" dirty="0">
              <a:solidFill>
                <a:prstClr val="black"/>
              </a:solidFill>
              <a:latin typeface="Century Gothic" panose="020B0502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3530AEF-C45E-2581-FE9F-7CE3889FC090}"/>
              </a:ext>
            </a:extLst>
          </p:cNvPr>
          <p:cNvSpPr/>
          <p:nvPr/>
        </p:nvSpPr>
        <p:spPr>
          <a:xfrm>
            <a:off x="5410200" y="1939903"/>
            <a:ext cx="4234658" cy="489364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What is the adversary stated goals? (At a macro and local level)</a:t>
            </a:r>
          </a:p>
          <a:p>
            <a:pPr>
              <a:spcBef>
                <a:spcPct val="20000"/>
              </a:spcBef>
              <a:defRPr/>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What is their attitude towards us as a peacekeeping force?</a:t>
            </a:r>
          </a:p>
          <a:p>
            <a:pPr>
              <a:spcBef>
                <a:spcPct val="20000"/>
              </a:spcBef>
              <a:defRPr/>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What have they been trying to achieve to date?</a:t>
            </a:r>
            <a:endParaRPr lang="en-GB" sz="2400"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3399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DDB44C5-14DD-4A20-A4F3-8FB681A7FFC3}"/>
              </a:ext>
            </a:extLst>
          </p:cNvPr>
          <p:cNvSpPr>
            <a:spLocks noGrp="1"/>
          </p:cNvSpPr>
          <p:nvPr>
            <p:ph sz="half" idx="1"/>
          </p:nvPr>
        </p:nvSpPr>
        <p:spPr>
          <a:xfrm>
            <a:off x="197403" y="1122902"/>
            <a:ext cx="9175197" cy="5285101"/>
          </a:xfrm>
          <a:prstGeom prst="rect">
            <a:avLst/>
          </a:prstGeom>
        </p:spPr>
        <p:txBody>
          <a:bodyPr wrap="square">
            <a:spAutoFit/>
          </a:bodyPr>
          <a:lstStyle/>
          <a:p>
            <a:pPr marL="0" indent="0" defTabSz="914400">
              <a:lnSpc>
                <a:spcPct val="150000"/>
              </a:lnSpc>
              <a:spcBef>
                <a:spcPts val="0"/>
              </a:spcBef>
              <a:buNone/>
              <a:defRPr/>
            </a:pPr>
            <a:r>
              <a:rPr lang="en-GB" sz="2000" dirty="0">
                <a:solidFill>
                  <a:srgbClr val="000000"/>
                </a:solidFill>
                <a:latin typeface="Century Gothic" panose="020B0502020202020204" pitchFamily="34" charset="0"/>
                <a:cs typeface="+mn-cs"/>
              </a:rPr>
              <a:t>Friendly forces?</a:t>
            </a:r>
            <a:endParaRPr lang="en-GB" sz="2000" dirty="0">
              <a:solidFill>
                <a:srgbClr val="000000"/>
              </a:solidFill>
              <a:latin typeface="Century Gothic" panose="020B0502020202020204" pitchFamily="34" charset="0"/>
              <a:cs typeface="Times New Roman" panose="02020603050405020304" pitchFamily="18" charset="0"/>
            </a:endParaRP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Foot patrols</a:t>
            </a: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Mounted patrols</a:t>
            </a: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Logistic convoy</a:t>
            </a: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Attacks on FOBs</a:t>
            </a: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Attacks on targetable patterns</a:t>
            </a:r>
          </a:p>
          <a:p>
            <a:pPr marL="571500" indent="-571500" defTabSz="914400">
              <a:lnSpc>
                <a:spcPct val="150000"/>
              </a:lnSpc>
              <a:spcBef>
                <a:spcPts val="0"/>
              </a:spcBef>
              <a:defRPr/>
            </a:pPr>
            <a:r>
              <a:rPr lang="en-GB" sz="2000" dirty="0">
                <a:solidFill>
                  <a:srgbClr val="000000"/>
                </a:solidFill>
                <a:latin typeface="Century Gothic" panose="020B0502020202020204" pitchFamily="34" charset="0"/>
                <a:cs typeface="Times New Roman" panose="02020603050405020304" pitchFamily="18" charset="0"/>
              </a:rPr>
              <a:t>Attacks on follow up agencies (come on attack)</a:t>
            </a:r>
          </a:p>
          <a:p>
            <a:pPr marL="0" indent="0" defTabSz="914400">
              <a:lnSpc>
                <a:spcPct val="150000"/>
              </a:lnSpc>
              <a:spcBef>
                <a:spcPts val="0"/>
              </a:spcBef>
              <a:buNone/>
              <a:defRPr/>
            </a:pPr>
            <a:r>
              <a:rPr lang="en-GB" sz="2000" dirty="0">
                <a:solidFill>
                  <a:srgbClr val="000000"/>
                </a:solidFill>
                <a:latin typeface="Century Gothic" panose="020B0502020202020204" pitchFamily="34" charset="0"/>
                <a:cs typeface="Times New Roman" panose="02020603050405020304" pitchFamily="18" charset="0"/>
              </a:rPr>
              <a:t>Infrastructure?</a:t>
            </a:r>
          </a:p>
          <a:p>
            <a:pPr marL="0" indent="0" defTabSz="914400">
              <a:lnSpc>
                <a:spcPct val="150000"/>
              </a:lnSpc>
              <a:spcBef>
                <a:spcPts val="0"/>
              </a:spcBef>
              <a:buNone/>
              <a:defRPr/>
            </a:pPr>
            <a:r>
              <a:rPr lang="en-GB" sz="2000" dirty="0">
                <a:solidFill>
                  <a:srgbClr val="000000"/>
                </a:solidFill>
                <a:latin typeface="Century Gothic" panose="020B0502020202020204" pitchFamily="34" charset="0"/>
                <a:cs typeface="Times New Roman" panose="02020603050405020304" pitchFamily="18" charset="0"/>
              </a:rPr>
              <a:t>Other armed groups?</a:t>
            </a:r>
          </a:p>
          <a:p>
            <a:pPr marL="0" indent="0" defTabSz="914400">
              <a:lnSpc>
                <a:spcPct val="150000"/>
              </a:lnSpc>
              <a:spcBef>
                <a:spcPts val="0"/>
              </a:spcBef>
              <a:buNone/>
              <a:defRPr/>
            </a:pPr>
            <a:r>
              <a:rPr lang="en-GB" sz="2000" dirty="0">
                <a:solidFill>
                  <a:srgbClr val="000000"/>
                </a:solidFill>
                <a:latin typeface="Century Gothic" panose="020B0502020202020204" pitchFamily="34" charset="0"/>
                <a:cs typeface="Times New Roman" panose="02020603050405020304" pitchFamily="18" charset="0"/>
              </a:rPr>
              <a:t>Civilians? Or specific civilian group?</a:t>
            </a:r>
            <a:endParaRPr lang="en-GB" sz="2000" dirty="0">
              <a:solidFill>
                <a:prstClr val="black"/>
              </a:solidFill>
              <a:latin typeface="Century Gothic" panose="020B0502020202020204" pitchFamily="34" charset="0"/>
              <a:cs typeface="Times New Roman" panose="02020603050405020304" pitchFamily="18" charset="0"/>
            </a:endParaRPr>
          </a:p>
          <a:p>
            <a:pPr marL="0" indent="0" defTabSz="914400">
              <a:lnSpc>
                <a:spcPct val="150000"/>
              </a:lnSpc>
              <a:spcBef>
                <a:spcPts val="0"/>
              </a:spcBef>
              <a:buNone/>
              <a:defRPr/>
            </a:pPr>
            <a:r>
              <a:rPr lang="en-GB" sz="2000" dirty="0">
                <a:solidFill>
                  <a:prstClr val="black"/>
                </a:solidFill>
                <a:latin typeface="Century Gothic" panose="020B0502020202020204" pitchFamily="34" charset="0"/>
                <a:cs typeface="Times New Roman" panose="02020603050405020304" pitchFamily="18" charset="0"/>
              </a:rPr>
              <a:t>Government institution or process</a:t>
            </a:r>
            <a:endParaRPr lang="en-GB" sz="2000" dirty="0">
              <a:solidFill>
                <a:srgbClr val="000000"/>
              </a:solidFill>
              <a:latin typeface="Century Gothic" panose="020B0502020202020204" pitchFamily="34" charset="0"/>
              <a:cs typeface="Times New Roman" panose="02020603050405020304" pitchFamily="18" charset="0"/>
            </a:endParaRPr>
          </a:p>
        </p:txBody>
      </p:sp>
      <p:sp>
        <p:nvSpPr>
          <p:cNvPr id="7" name="Title 10">
            <a:extLst>
              <a:ext uri="{FF2B5EF4-FFF2-40B4-BE49-F238E27FC236}">
                <a16:creationId xmlns:a16="http://schemas.microsoft.com/office/drawing/2014/main" id="{E279A9CA-E92F-413F-B7A8-AE44805370D1}"/>
              </a:ext>
            </a:extLst>
          </p:cNvPr>
          <p:cNvSpPr>
            <a:spLocks noGrp="1"/>
          </p:cNvSpPr>
          <p:nvPr>
            <p:ph type="title"/>
          </p:nvPr>
        </p:nvSpPr>
        <p:spPr>
          <a:xfrm>
            <a:off x="732630" y="24450"/>
            <a:ext cx="8543925" cy="773087"/>
          </a:xfrm>
        </p:spPr>
        <p:txBody>
          <a:bodyPr/>
          <a:lstStyle/>
          <a:p>
            <a:r>
              <a:rPr lang="en-GB" dirty="0"/>
              <a:t>Aggressor Intent </a:t>
            </a:r>
          </a:p>
        </p:txBody>
      </p:sp>
      <p:sp>
        <p:nvSpPr>
          <p:cNvPr id="8" name="Rectangle 7">
            <a:extLst>
              <a:ext uri="{FF2B5EF4-FFF2-40B4-BE49-F238E27FC236}">
                <a16:creationId xmlns:a16="http://schemas.microsoft.com/office/drawing/2014/main" id="{DCBF7673-E11D-B9CF-C317-FFB0AE785A85}"/>
              </a:ext>
            </a:extLst>
          </p:cNvPr>
          <p:cNvSpPr/>
          <p:nvPr/>
        </p:nvSpPr>
        <p:spPr>
          <a:xfrm>
            <a:off x="261142" y="688694"/>
            <a:ext cx="4691858" cy="904863"/>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Who is the enemy targeting?</a:t>
            </a:r>
            <a:endParaRPr lang="en-GB" sz="2400" b="1"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16CBE43-04A6-0CAE-142D-D2A9E1431298}"/>
              </a:ext>
            </a:extLst>
          </p:cNvPr>
          <p:cNvPicPr>
            <a:picLocks noChangeAspect="1"/>
          </p:cNvPicPr>
          <p:nvPr/>
        </p:nvPicPr>
        <p:blipFill>
          <a:blip r:embed="rId3"/>
          <a:stretch>
            <a:fillRect/>
          </a:stretch>
        </p:blipFill>
        <p:spPr>
          <a:xfrm>
            <a:off x="4810284" y="797537"/>
            <a:ext cx="4952999" cy="2868612"/>
          </a:xfrm>
          <a:prstGeom prst="rect">
            <a:avLst/>
          </a:prstGeom>
        </p:spPr>
      </p:pic>
    </p:spTree>
    <p:extLst>
      <p:ext uri="{BB962C8B-B14F-4D97-AF65-F5344CB8AC3E}">
        <p14:creationId xmlns:p14="http://schemas.microsoft.com/office/powerpoint/2010/main" val="50616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A9109300-465E-4C70-A356-EB972405B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04" y="1463040"/>
            <a:ext cx="7969376" cy="461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551529D2-B446-D0A6-7388-53E2921EB6E4}"/>
              </a:ext>
            </a:extLst>
          </p:cNvPr>
          <p:cNvSpPr>
            <a:spLocks noGrp="1"/>
          </p:cNvSpPr>
          <p:nvPr>
            <p:ph type="title"/>
          </p:nvPr>
        </p:nvSpPr>
        <p:spPr>
          <a:xfrm>
            <a:off x="732630" y="24450"/>
            <a:ext cx="8543925" cy="773087"/>
          </a:xfrm>
        </p:spPr>
        <p:txBody>
          <a:bodyPr/>
          <a:lstStyle/>
          <a:p>
            <a:r>
              <a:rPr lang="en-GB" dirty="0"/>
              <a:t>Aggressor Intent </a:t>
            </a:r>
          </a:p>
        </p:txBody>
      </p:sp>
      <p:sp>
        <p:nvSpPr>
          <p:cNvPr id="9" name="Rectangle 8">
            <a:extLst>
              <a:ext uri="{FF2B5EF4-FFF2-40B4-BE49-F238E27FC236}">
                <a16:creationId xmlns:a16="http://schemas.microsoft.com/office/drawing/2014/main" id="{D5804802-95CA-6F44-4854-EE55B205FBDD}"/>
              </a:ext>
            </a:extLst>
          </p:cNvPr>
          <p:cNvSpPr/>
          <p:nvPr/>
        </p:nvSpPr>
        <p:spPr>
          <a:xfrm>
            <a:off x="261142" y="799034"/>
            <a:ext cx="4691858" cy="904863"/>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The Local Population</a:t>
            </a:r>
            <a:endParaRPr lang="en-GB" sz="2400" b="1"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2174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2.4.4 Aggressor Capability </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17</a:t>
            </a:fld>
            <a:endParaRPr lang="en-US" altLang="ja-JP" dirty="0"/>
          </a:p>
        </p:txBody>
      </p:sp>
    </p:spTree>
    <p:extLst>
      <p:ext uri="{BB962C8B-B14F-4D97-AF65-F5344CB8AC3E}">
        <p14:creationId xmlns:p14="http://schemas.microsoft.com/office/powerpoint/2010/main" val="33773773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BF4435-8CD7-96B2-AA77-9A02376F1EC7}"/>
              </a:ext>
            </a:extLst>
          </p:cNvPr>
          <p:cNvSpPr>
            <a:spLocks noGrp="1"/>
          </p:cNvSpPr>
          <p:nvPr>
            <p:ph type="title"/>
          </p:nvPr>
        </p:nvSpPr>
        <p:spPr/>
        <p:txBody>
          <a:bodyPr/>
          <a:lstStyle/>
          <a:p>
            <a:r>
              <a:rPr lang="en-GB" dirty="0"/>
              <a:t>Capability </a:t>
            </a:r>
          </a:p>
        </p:txBody>
      </p:sp>
      <p:pic>
        <p:nvPicPr>
          <p:cNvPr id="12" name="Picture 11">
            <a:extLst>
              <a:ext uri="{FF2B5EF4-FFF2-40B4-BE49-F238E27FC236}">
                <a16:creationId xmlns:a16="http://schemas.microsoft.com/office/drawing/2014/main" id="{06F92488-B458-62C3-303A-E7DC7CE7124D}"/>
              </a:ext>
            </a:extLst>
          </p:cNvPr>
          <p:cNvPicPr>
            <a:picLocks noChangeAspect="1"/>
          </p:cNvPicPr>
          <p:nvPr/>
        </p:nvPicPr>
        <p:blipFill rotWithShape="1">
          <a:blip r:embed="rId3"/>
          <a:srcRect t="6586" r="6244" b="6992"/>
          <a:stretch/>
        </p:blipFill>
        <p:spPr>
          <a:xfrm>
            <a:off x="152400" y="812777"/>
            <a:ext cx="5181600" cy="5273148"/>
          </a:xfrm>
          <a:prstGeom prst="rect">
            <a:avLst/>
          </a:prstGeom>
        </p:spPr>
      </p:pic>
      <p:sp>
        <p:nvSpPr>
          <p:cNvPr id="4" name="TextBox 3">
            <a:extLst>
              <a:ext uri="{FF2B5EF4-FFF2-40B4-BE49-F238E27FC236}">
                <a16:creationId xmlns:a16="http://schemas.microsoft.com/office/drawing/2014/main" id="{784EA6A9-46D2-2F97-F8D6-348BF06E1578}"/>
              </a:ext>
            </a:extLst>
          </p:cNvPr>
          <p:cNvSpPr txBox="1"/>
          <p:nvPr/>
        </p:nvSpPr>
        <p:spPr>
          <a:xfrm>
            <a:off x="5334000" y="2664521"/>
            <a:ext cx="4419600" cy="1569660"/>
          </a:xfrm>
          <a:prstGeom prst="rect">
            <a:avLst/>
          </a:prstGeom>
          <a:noFill/>
        </p:spPr>
        <p:txBody>
          <a:bodyPr wrap="square" rtlCol="0">
            <a:spAutoFit/>
          </a:bodyPr>
          <a:lstStyle/>
          <a:p>
            <a:pPr algn="ctr"/>
            <a:r>
              <a:rPr lang="en-US" sz="2400" b="1" dirty="0">
                <a:latin typeface="Century Gothic" panose="020B0502020202020204" pitchFamily="34" charset="0"/>
              </a:rPr>
              <a:t>What</a:t>
            </a:r>
            <a:r>
              <a:rPr lang="en-US" sz="2400" dirty="0">
                <a:latin typeface="Century Gothic" panose="020B0502020202020204" pitchFamily="34" charset="0"/>
              </a:rPr>
              <a:t> type of device will the aggressor try to use and how will it be initiated?</a:t>
            </a:r>
          </a:p>
          <a:p>
            <a:pPr algn="ctr"/>
            <a:endParaRPr lang="en-US" sz="2400" dirty="0">
              <a:latin typeface="Century Gothic" panose="020B0502020202020204" pitchFamily="34" charset="0"/>
            </a:endParaRPr>
          </a:p>
        </p:txBody>
      </p:sp>
    </p:spTree>
    <p:extLst>
      <p:ext uri="{BB962C8B-B14F-4D97-AF65-F5344CB8AC3E}">
        <p14:creationId xmlns:p14="http://schemas.microsoft.com/office/powerpoint/2010/main" val="5951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0499" y="685800"/>
            <a:ext cx="8448185" cy="5878532"/>
          </a:xfrm>
          <a:prstGeom prst="rect">
            <a:avLst/>
          </a:prstGeom>
        </p:spPr>
        <p:txBody>
          <a:bodyPr wrap="square">
            <a:spAutoFit/>
          </a:bodyPr>
          <a:lstStyle/>
          <a:p>
            <a:pPr>
              <a:spcAft>
                <a:spcPts val="1200"/>
              </a:spcAft>
              <a:buClr>
                <a:srgbClr val="FF0000"/>
              </a:buClr>
              <a:defRPr/>
            </a:pPr>
            <a:r>
              <a:rPr lang="en-GB" altLang="en-US" sz="2400" kern="0" dirty="0">
                <a:solidFill>
                  <a:srgbClr val="000000"/>
                </a:solidFill>
                <a:latin typeface="Century Gothic" panose="020B0502020202020204" pitchFamily="34" charset="0"/>
                <a:cs typeface="Arial" panose="020B0604020202020204" pitchFamily="34" charset="0"/>
              </a:rPr>
              <a:t>Consider Type of Device and Means of Initiation:</a:t>
            </a:r>
          </a:p>
          <a:p>
            <a:pPr marL="440100" lvl="1" indent="-342900">
              <a:buFont typeface="Arial" panose="020B0604020202020204" pitchFamily="34" charset="0"/>
              <a:buChar char="•"/>
              <a:defRPr/>
            </a:pPr>
            <a:r>
              <a:rPr lang="en-GB" altLang="en-US" sz="2400" kern="0" dirty="0">
                <a:solidFill>
                  <a:srgbClr val="000000"/>
                </a:solidFill>
                <a:latin typeface="Century Gothic" panose="020B0502020202020204" pitchFamily="34" charset="0"/>
                <a:cs typeface="Arial" panose="020B0604020202020204" pitchFamily="34" charset="0"/>
              </a:rPr>
              <a:t>Time IED</a:t>
            </a:r>
            <a:endParaRPr lang="en-US" altLang="en-US" sz="2400" kern="0" dirty="0">
              <a:solidFill>
                <a:srgbClr val="000000"/>
              </a:solidFill>
              <a:latin typeface="Century Gothic" panose="020B0502020202020204" pitchFamily="34" charset="0"/>
              <a:cs typeface="Arial" panose="020B0604020202020204" pitchFamily="34" charset="0"/>
            </a:endParaRPr>
          </a:p>
          <a:p>
            <a:pPr marL="440100" lvl="1" indent="-342900">
              <a:buFont typeface="Arial" panose="020B0604020202020204" pitchFamily="34" charset="0"/>
              <a:buChar char="•"/>
              <a:defRPr/>
            </a:pPr>
            <a:r>
              <a:rPr lang="en-GB" altLang="en-US" sz="2400" kern="0" dirty="0">
                <a:solidFill>
                  <a:srgbClr val="000000"/>
                </a:solidFill>
                <a:latin typeface="Century Gothic" panose="020B0502020202020204" pitchFamily="34" charset="0"/>
                <a:cs typeface="Arial" panose="020B0604020202020204" pitchFamily="34" charset="0"/>
              </a:rPr>
              <a:t>Command IED</a:t>
            </a:r>
          </a:p>
          <a:p>
            <a:pPr marL="440100" lvl="1" indent="-342900">
              <a:buFont typeface="Arial" panose="020B0604020202020204" pitchFamily="34" charset="0"/>
              <a:buChar char="•"/>
              <a:defRPr/>
            </a:pPr>
            <a:r>
              <a:rPr lang="en-GB" altLang="en-US" sz="2400" kern="0" dirty="0">
                <a:solidFill>
                  <a:srgbClr val="000000"/>
                </a:solidFill>
                <a:latin typeface="Century Gothic" panose="020B0502020202020204" pitchFamily="34" charset="0"/>
                <a:cs typeface="Arial" panose="020B0604020202020204" pitchFamily="34" charset="0"/>
              </a:rPr>
              <a:t>Victim Operated IED</a:t>
            </a:r>
            <a:endParaRPr lang="en-US" altLang="en-US" sz="2400" kern="0" dirty="0">
              <a:solidFill>
                <a:srgbClr val="000000"/>
              </a:solidFill>
              <a:latin typeface="Century Gothic" panose="020B0502020202020204" pitchFamily="34" charset="0"/>
              <a:cs typeface="Arial" panose="020B0604020202020204" pitchFamily="34" charset="0"/>
            </a:endParaRPr>
          </a:p>
          <a:p>
            <a:pPr lvl="1">
              <a:buClr>
                <a:srgbClr val="FF0000"/>
              </a:buClr>
              <a:defRPr/>
            </a:pPr>
            <a:endParaRPr lang="en-GB" altLang="en-US" sz="2400" kern="0" dirty="0">
              <a:solidFill>
                <a:srgbClr val="000000"/>
              </a:solidFill>
              <a:latin typeface="Century Gothic" panose="020B0502020202020204" pitchFamily="34" charset="0"/>
              <a:cs typeface="Arial" panose="020B0604020202020204" pitchFamily="34" charset="0"/>
            </a:endParaRPr>
          </a:p>
          <a:p>
            <a:pPr>
              <a:spcAft>
                <a:spcPts val="1200"/>
              </a:spcAft>
              <a:defRPr/>
            </a:pPr>
            <a:r>
              <a:rPr lang="en-US" altLang="en-US" sz="2400" kern="0" dirty="0">
                <a:solidFill>
                  <a:srgbClr val="000000">
                    <a:lumMod val="95000"/>
                    <a:lumOff val="5000"/>
                  </a:srgbClr>
                </a:solidFill>
                <a:latin typeface="Century Gothic" panose="020B0502020202020204" pitchFamily="34" charset="0"/>
                <a:cs typeface="Arial" panose="020B0604020202020204" pitchFamily="34" charset="0"/>
              </a:rPr>
              <a:t>What has the aggressor successfully used?</a:t>
            </a:r>
          </a:p>
          <a:p>
            <a:pPr>
              <a:spcAft>
                <a:spcPts val="1200"/>
              </a:spcAft>
              <a:defRPr/>
            </a:pPr>
            <a:r>
              <a:rPr lang="en-US" altLang="en-US" sz="2400" kern="0" dirty="0">
                <a:solidFill>
                  <a:srgbClr val="000000">
                    <a:lumMod val="95000"/>
                    <a:lumOff val="5000"/>
                  </a:srgbClr>
                </a:solidFill>
                <a:latin typeface="Century Gothic" panose="020B0502020202020204" pitchFamily="34" charset="0"/>
                <a:cs typeface="Arial" panose="020B0604020202020204" pitchFamily="34" charset="0"/>
              </a:rPr>
              <a:t>What does the aggressor have access to (are they externally supported, well funded, well trained </a:t>
            </a:r>
            <a:r>
              <a:rPr lang="en-US" altLang="en-US" sz="2400" kern="0" dirty="0" err="1">
                <a:solidFill>
                  <a:srgbClr val="000000">
                    <a:lumMod val="95000"/>
                    <a:lumOff val="5000"/>
                  </a:srgbClr>
                </a:solidFill>
                <a:latin typeface="Century Gothic" panose="020B0502020202020204" pitchFamily="34" charset="0"/>
                <a:cs typeface="Arial" panose="020B0604020202020204" pitchFamily="34" charset="0"/>
              </a:rPr>
              <a:t>etc</a:t>
            </a:r>
            <a:r>
              <a:rPr lang="en-US" altLang="en-US" sz="2400" kern="0" dirty="0">
                <a:solidFill>
                  <a:srgbClr val="000000">
                    <a:lumMod val="95000"/>
                    <a:lumOff val="5000"/>
                  </a:srgbClr>
                </a:solidFill>
                <a:latin typeface="Century Gothic" panose="020B0502020202020204" pitchFamily="34" charset="0"/>
                <a:cs typeface="Arial" panose="020B0604020202020204" pitchFamily="34" charset="0"/>
              </a:rPr>
              <a:t>)?</a:t>
            </a:r>
          </a:p>
          <a:p>
            <a:pPr marL="342900" indent="-342900">
              <a:spcAft>
                <a:spcPts val="1200"/>
              </a:spcAft>
              <a:buFont typeface="Arial" panose="020B0604020202020204" pitchFamily="34" charset="0"/>
              <a:buChar char="•"/>
              <a:defRPr/>
            </a:pPr>
            <a:r>
              <a:rPr lang="en-US" altLang="en-US" sz="2400" kern="0" dirty="0">
                <a:solidFill>
                  <a:srgbClr val="000000">
                    <a:lumMod val="95000"/>
                    <a:lumOff val="5000"/>
                  </a:srgbClr>
                </a:solidFill>
                <a:latin typeface="Century Gothic" panose="020B0502020202020204" pitchFamily="34" charset="0"/>
                <a:cs typeface="Arial" panose="020B0604020202020204" pitchFamily="34" charset="0"/>
              </a:rPr>
              <a:t>Remember your key sources of information. </a:t>
            </a:r>
          </a:p>
          <a:p>
            <a:pPr>
              <a:spcAft>
                <a:spcPts val="1200"/>
              </a:spcAft>
              <a:defRPr/>
            </a:pPr>
            <a:r>
              <a:rPr lang="en-US" altLang="en-US" sz="2400" kern="0" dirty="0">
                <a:solidFill>
                  <a:srgbClr val="000000">
                    <a:lumMod val="95000"/>
                    <a:lumOff val="5000"/>
                  </a:srgbClr>
                </a:solidFill>
                <a:latin typeface="Century Gothic" panose="020B0502020202020204" pitchFamily="34" charset="0"/>
                <a:cs typeface="Arial" panose="020B0604020202020204" pitchFamily="34" charset="0"/>
              </a:rPr>
              <a:t>Friendly force activity will also determine what type of attack is most likely to be employed (IED, but also consider how SAF, public disorder, IDF may be used to initiate a come on or provide a multi-layered effect on the target or responders). </a:t>
            </a:r>
          </a:p>
        </p:txBody>
      </p:sp>
      <p:sp>
        <p:nvSpPr>
          <p:cNvPr id="2" name="Title 10">
            <a:extLst>
              <a:ext uri="{FF2B5EF4-FFF2-40B4-BE49-F238E27FC236}">
                <a16:creationId xmlns:a16="http://schemas.microsoft.com/office/drawing/2014/main" id="{3E8213ED-CE88-570B-A736-18F20AF959F8}"/>
              </a:ext>
            </a:extLst>
          </p:cNvPr>
          <p:cNvSpPr>
            <a:spLocks noGrp="1"/>
          </p:cNvSpPr>
          <p:nvPr>
            <p:ph type="title"/>
          </p:nvPr>
        </p:nvSpPr>
        <p:spPr>
          <a:xfrm>
            <a:off x="732630" y="24450"/>
            <a:ext cx="8543925" cy="773087"/>
          </a:xfrm>
        </p:spPr>
        <p:txBody>
          <a:bodyPr/>
          <a:lstStyle/>
          <a:p>
            <a:r>
              <a:rPr lang="en-GB" dirty="0"/>
              <a:t>Aggressor Capability </a:t>
            </a:r>
          </a:p>
        </p:txBody>
      </p:sp>
    </p:spTree>
    <p:extLst>
      <p:ext uri="{BB962C8B-B14F-4D97-AF65-F5344CB8AC3E}">
        <p14:creationId xmlns:p14="http://schemas.microsoft.com/office/powerpoint/2010/main" val="15874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2"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93"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9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6DBF24-C964-4B1A-825E-B31A092F94D0}"/>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38" y="76200"/>
            <a:ext cx="600462" cy="509981"/>
          </a:xfrm>
          <a:prstGeom prst="rect">
            <a:avLst/>
          </a:prstGeom>
        </p:spPr>
      </p:pic>
      <p:sp>
        <p:nvSpPr>
          <p:cNvPr id="19457" name="Rectangle 2"/>
          <p:cNvSpPr>
            <a:spLocks noGrp="1" noChangeArrowheads="1"/>
          </p:cNvSpPr>
          <p:nvPr>
            <p:ph type="title"/>
          </p:nvPr>
        </p:nvSpPr>
        <p:spPr>
          <a:xfrm>
            <a:off x="766412" y="712269"/>
            <a:ext cx="2738936" cy="5502264"/>
          </a:xfrm>
        </p:spPr>
        <p:txBody>
          <a:bodyPr rtlCol="0">
            <a:normAutofit/>
          </a:bodyPr>
          <a:lstStyle/>
          <a:p>
            <a:pPr eaLnBrk="1" fontAlgn="auto" hangingPunct="1">
              <a:spcAft>
                <a:spcPts val="0"/>
              </a:spcAft>
              <a:defRPr/>
            </a:pPr>
            <a:r>
              <a:rPr lang="en-GB" sz="4100" dirty="0">
                <a:solidFill>
                  <a:srgbClr val="FFFFFF"/>
                </a:solidFill>
                <a:latin typeface="Century Gothic" charset="0"/>
                <a:ea typeface="MS PGothic" charset="0"/>
                <a:cs typeface="MS PGothic" charset="0"/>
              </a:rPr>
              <a:t>Overview</a:t>
            </a:r>
            <a:endParaRPr lang="en-GB" sz="4100" dirty="0">
              <a:solidFill>
                <a:srgbClr val="FFFFFF"/>
              </a:solidFill>
              <a:ea typeface="MS PGothic" charset="0"/>
              <a:cs typeface="MS PGothic" charset="0"/>
            </a:endParaRPr>
          </a:p>
        </p:txBody>
      </p:sp>
      <p:graphicFrame>
        <p:nvGraphicFramePr>
          <p:cNvPr id="19494" name="Rectangle 3"/>
          <p:cNvGraphicFramePr>
            <a:graphicFrameLocks noGrp="1"/>
          </p:cNvGraphicFramePr>
          <p:nvPr>
            <p:ph idx="1"/>
            <p:extLst>
              <p:ext uri="{D42A27DB-BD31-4B8C-83A1-F6EECF244321}">
                <p14:modId xmlns:p14="http://schemas.microsoft.com/office/powerpoint/2010/main" val="1805651079"/>
              </p:ext>
            </p:extLst>
          </p:nvPr>
        </p:nvGraphicFramePr>
        <p:xfrm>
          <a:off x="3962400" y="642938"/>
          <a:ext cx="579120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B0838057-11DD-44B1-9576-819AC598BD5E}"/>
              </a:ext>
            </a:extLst>
          </p:cNvPr>
          <p:cNvSpPr>
            <a:spLocks noGrp="1"/>
          </p:cNvSpPr>
          <p:nvPr>
            <p:ph type="sldNum" sz="quarter" idx="14"/>
          </p:nvPr>
        </p:nvSpPr>
        <p:spPr/>
        <p:txBody>
          <a:bodyPr/>
          <a:lstStyle/>
          <a:p>
            <a:fld id="{51360DE6-1F00-4D37-920B-8306E906ABB0}" type="slidenum">
              <a:rPr lang="en-US" altLang="ja-JP" smtClean="0"/>
              <a:pPr/>
              <a:t>2</a:t>
            </a:fld>
            <a:endParaRPr lang="en-US" altLang="ja-JP" dirty="0"/>
          </a:p>
        </p:txBody>
      </p:sp>
    </p:spTree>
    <p:extLst>
      <p:ext uri="{BB962C8B-B14F-4D97-AF65-F5344CB8AC3E}">
        <p14:creationId xmlns:p14="http://schemas.microsoft.com/office/powerpoint/2010/main" val="15727431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B38622-0919-F254-F499-ADF6C269A857}"/>
              </a:ext>
            </a:extLst>
          </p:cNvPr>
          <p:cNvPicPr>
            <a:picLocks noChangeAspect="1"/>
          </p:cNvPicPr>
          <p:nvPr/>
        </p:nvPicPr>
        <p:blipFill>
          <a:blip r:embed="rId3"/>
          <a:stretch>
            <a:fillRect/>
          </a:stretch>
        </p:blipFill>
        <p:spPr>
          <a:xfrm>
            <a:off x="5570268" y="2323908"/>
            <a:ext cx="4305252" cy="2210183"/>
          </a:xfrm>
          <a:prstGeom prst="rect">
            <a:avLst/>
          </a:prstGeom>
        </p:spPr>
      </p:pic>
      <p:sp>
        <p:nvSpPr>
          <p:cNvPr id="5" name="Rectangle 4"/>
          <p:cNvSpPr/>
          <p:nvPr/>
        </p:nvSpPr>
        <p:spPr>
          <a:xfrm>
            <a:off x="261143" y="1260699"/>
            <a:ext cx="5834858" cy="5336846"/>
          </a:xfrm>
          <a:prstGeom prst="rect">
            <a:avLst/>
          </a:prstGeom>
        </p:spPr>
        <p:txBody>
          <a:bodyPr wrap="square">
            <a:spAutoFit/>
          </a:bodyPr>
          <a:lstStyle/>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Favourable for targetable patterns in </a:t>
            </a:r>
            <a:r>
              <a:rPr lang="en-US" sz="2400" b="1" dirty="0">
                <a:solidFill>
                  <a:srgbClr val="000000"/>
                </a:solidFill>
                <a:latin typeface="Century Gothic" panose="020B0502020202020204" pitchFamily="34" charset="0"/>
                <a:cs typeface="Arial" panose="020B0604020202020204" pitchFamily="34" charset="0"/>
              </a:rPr>
              <a:t>space</a:t>
            </a:r>
            <a:r>
              <a:rPr lang="en-US" sz="2400" dirty="0">
                <a:solidFill>
                  <a:srgbClr val="000000"/>
                </a:solidFill>
                <a:latin typeface="Century Gothic" panose="020B0502020202020204" pitchFamily="34" charset="0"/>
                <a:cs typeface="Arial" panose="020B0604020202020204" pitchFamily="34" charset="0"/>
              </a:rPr>
              <a:t> and </a:t>
            </a:r>
            <a:r>
              <a:rPr lang="en-US" sz="2400" b="1" dirty="0">
                <a:solidFill>
                  <a:srgbClr val="000000"/>
                </a:solidFill>
                <a:latin typeface="Century Gothic" panose="020B0502020202020204" pitchFamily="34" charset="0"/>
                <a:cs typeface="Arial" panose="020B0604020202020204" pitchFamily="34" charset="0"/>
              </a:rPr>
              <a:t>time</a:t>
            </a:r>
            <a:r>
              <a:rPr lang="en-US" sz="2400" dirty="0">
                <a:solidFill>
                  <a:srgbClr val="000000"/>
                </a:solidFill>
                <a:latin typeface="Century Gothic" panose="020B0502020202020204" pitchFamily="34" charset="0"/>
                <a:cs typeface="Arial" panose="020B0604020202020204" pitchFamily="34" charset="0"/>
              </a:rPr>
              <a:t>.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Able to attack specific targets and avoid others.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Require favourable terrain. </a:t>
            </a:r>
          </a:p>
          <a:p>
            <a:pPr>
              <a:spcBef>
                <a:spcPct val="20000"/>
              </a:spcBef>
              <a:spcAft>
                <a:spcPct val="0"/>
              </a:spcAft>
              <a:defRPr/>
            </a:pPr>
            <a:endParaRPr lang="en-US" sz="2400" dirty="0">
              <a:solidFill>
                <a:srgbClr val="000000"/>
              </a:solidFill>
              <a:latin typeface="Century Gothic" panose="020B0502020202020204" pitchFamily="34" charset="0"/>
              <a:cs typeface="Arial" panose="020B0604020202020204" pitchFamily="34" charset="0"/>
            </a:endParaRPr>
          </a:p>
          <a:p>
            <a:pPr>
              <a:spcBef>
                <a:spcPct val="20000"/>
              </a:spcBef>
              <a:spcAft>
                <a:spcPct val="0"/>
              </a:spcAft>
              <a:defRPr/>
            </a:pPr>
            <a:r>
              <a:rPr lang="en-US" sz="2400" b="1" dirty="0">
                <a:solidFill>
                  <a:srgbClr val="000000"/>
                </a:solidFill>
                <a:latin typeface="Century Gothic" panose="020B0502020202020204" pitchFamily="34" charset="0"/>
                <a:cs typeface="Arial" panose="020B0604020202020204" pitchFamily="34" charset="0"/>
              </a:rPr>
              <a:t>Considerations</a:t>
            </a:r>
            <a:r>
              <a:rPr lang="en-US" sz="2400" dirty="0">
                <a:solidFill>
                  <a:srgbClr val="000000"/>
                </a:solidFill>
                <a:latin typeface="Century Gothic" panose="020B0502020202020204" pitchFamily="34" charset="0"/>
                <a:cs typeface="Arial" panose="020B0604020202020204" pitchFamily="34" charset="0"/>
              </a:rPr>
              <a:t>:</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Are you presenting frequent and trackable targets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Think of your posture – are you high profile and fairly inflexible in the routes you use? </a:t>
            </a:r>
          </a:p>
          <a:p>
            <a:pPr>
              <a:spcAft>
                <a:spcPts val="1200"/>
              </a:spcAft>
              <a:buClr>
                <a:srgbClr val="FF0000"/>
              </a:buClr>
              <a:defRPr/>
            </a:pPr>
            <a:endParaRPr lang="en-GB" altLang="en-US" sz="2400" kern="0" dirty="0">
              <a:solidFill>
                <a:srgbClr val="000000"/>
              </a:solidFill>
              <a:latin typeface="Century Gothic" panose="020B0502020202020204" pitchFamily="34" charset="0"/>
              <a:cs typeface="Arial" panose="020B0604020202020204" pitchFamily="34" charset="0"/>
            </a:endParaRPr>
          </a:p>
        </p:txBody>
      </p:sp>
      <p:sp>
        <p:nvSpPr>
          <p:cNvPr id="2" name="Title 10">
            <a:extLst>
              <a:ext uri="{FF2B5EF4-FFF2-40B4-BE49-F238E27FC236}">
                <a16:creationId xmlns:a16="http://schemas.microsoft.com/office/drawing/2014/main" id="{AF73F7D9-AD4B-BEA1-5333-5D8AF4D83193}"/>
              </a:ext>
            </a:extLst>
          </p:cNvPr>
          <p:cNvSpPr>
            <a:spLocks noGrp="1"/>
          </p:cNvSpPr>
          <p:nvPr>
            <p:ph type="title"/>
          </p:nvPr>
        </p:nvSpPr>
        <p:spPr>
          <a:xfrm>
            <a:off x="732630" y="24450"/>
            <a:ext cx="8543925" cy="773087"/>
          </a:xfrm>
        </p:spPr>
        <p:txBody>
          <a:bodyPr/>
          <a:lstStyle/>
          <a:p>
            <a:r>
              <a:rPr lang="en-GB" dirty="0"/>
              <a:t>Aggressor Capability </a:t>
            </a:r>
          </a:p>
        </p:txBody>
      </p:sp>
      <p:sp>
        <p:nvSpPr>
          <p:cNvPr id="4" name="Rectangle 3">
            <a:extLst>
              <a:ext uri="{FF2B5EF4-FFF2-40B4-BE49-F238E27FC236}">
                <a16:creationId xmlns:a16="http://schemas.microsoft.com/office/drawing/2014/main" id="{EC48D82C-603F-DCB3-9E7E-95C37A970BDD}"/>
              </a:ext>
            </a:extLst>
          </p:cNvPr>
          <p:cNvSpPr/>
          <p:nvPr/>
        </p:nvSpPr>
        <p:spPr>
          <a:xfrm>
            <a:off x="261142" y="799034"/>
            <a:ext cx="4691858" cy="461665"/>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Command IEDs</a:t>
            </a:r>
            <a:endParaRPr lang="en-GB" sz="24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654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20304CAE-A209-667C-EF1C-AA8664C85E1F}"/>
              </a:ext>
            </a:extLst>
          </p:cNvPr>
          <p:cNvSpPr>
            <a:spLocks noGrp="1"/>
          </p:cNvSpPr>
          <p:nvPr>
            <p:ph type="title"/>
          </p:nvPr>
        </p:nvSpPr>
        <p:spPr>
          <a:xfrm>
            <a:off x="732630" y="24450"/>
            <a:ext cx="8543925" cy="773087"/>
          </a:xfrm>
        </p:spPr>
        <p:txBody>
          <a:bodyPr/>
          <a:lstStyle/>
          <a:p>
            <a:r>
              <a:rPr lang="en-GB" dirty="0"/>
              <a:t>Aggressor Capability </a:t>
            </a:r>
          </a:p>
        </p:txBody>
      </p:sp>
      <p:sp>
        <p:nvSpPr>
          <p:cNvPr id="8" name="Rectangle 7">
            <a:extLst>
              <a:ext uri="{FF2B5EF4-FFF2-40B4-BE49-F238E27FC236}">
                <a16:creationId xmlns:a16="http://schemas.microsoft.com/office/drawing/2014/main" id="{1C48B22F-09B0-2548-BB9A-13BF6EBA29BA}"/>
              </a:ext>
            </a:extLst>
          </p:cNvPr>
          <p:cNvSpPr/>
          <p:nvPr/>
        </p:nvSpPr>
        <p:spPr>
          <a:xfrm>
            <a:off x="261142" y="799034"/>
            <a:ext cx="4691858" cy="461665"/>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VO IEDs</a:t>
            </a:r>
            <a:endParaRPr lang="en-GB" sz="2400" b="1" dirty="0">
              <a:solidFill>
                <a:prstClr val="black"/>
              </a:solidFill>
              <a:latin typeface="Century Gothic" panose="020B0502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D9A4264-6433-9714-0B70-6D6E8D8C9A2B}"/>
              </a:ext>
            </a:extLst>
          </p:cNvPr>
          <p:cNvPicPr>
            <a:picLocks noChangeAspect="1"/>
          </p:cNvPicPr>
          <p:nvPr/>
        </p:nvPicPr>
        <p:blipFill>
          <a:blip r:embed="rId3"/>
          <a:stretch>
            <a:fillRect/>
          </a:stretch>
        </p:blipFill>
        <p:spPr>
          <a:xfrm>
            <a:off x="4824272" y="2286000"/>
            <a:ext cx="5058481" cy="2572109"/>
          </a:xfrm>
          <a:prstGeom prst="rect">
            <a:avLst/>
          </a:prstGeom>
        </p:spPr>
      </p:pic>
      <p:sp>
        <p:nvSpPr>
          <p:cNvPr id="11" name="Rectangle 10">
            <a:extLst>
              <a:ext uri="{FF2B5EF4-FFF2-40B4-BE49-F238E27FC236}">
                <a16:creationId xmlns:a16="http://schemas.microsoft.com/office/drawing/2014/main" id="{0187973D-FB7A-AB62-419D-F89D6AA3B19A}"/>
              </a:ext>
            </a:extLst>
          </p:cNvPr>
          <p:cNvSpPr/>
          <p:nvPr/>
        </p:nvSpPr>
        <p:spPr>
          <a:xfrm>
            <a:off x="261143" y="1260699"/>
            <a:ext cx="5530057" cy="5041380"/>
          </a:xfrm>
          <a:prstGeom prst="rect">
            <a:avLst/>
          </a:prstGeom>
        </p:spPr>
        <p:txBody>
          <a:bodyPr wrap="square">
            <a:spAutoFit/>
          </a:bodyPr>
          <a:lstStyle/>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Favourable for targetable patterns in </a:t>
            </a:r>
            <a:r>
              <a:rPr lang="en-US" sz="2400" b="1" dirty="0">
                <a:solidFill>
                  <a:srgbClr val="000000"/>
                </a:solidFill>
                <a:latin typeface="Century Gothic" panose="020B0502020202020204" pitchFamily="34" charset="0"/>
                <a:cs typeface="Arial" panose="020B0604020202020204" pitchFamily="34" charset="0"/>
              </a:rPr>
              <a:t>space</a:t>
            </a:r>
            <a:r>
              <a:rPr lang="en-US" sz="2400" dirty="0">
                <a:solidFill>
                  <a:srgbClr val="000000"/>
                </a:solidFill>
                <a:latin typeface="Century Gothic" panose="020B0502020202020204" pitchFamily="34" charset="0"/>
                <a:cs typeface="Arial" panose="020B0604020202020204" pitchFamily="34" charset="0"/>
              </a:rPr>
              <a:t> but </a:t>
            </a:r>
            <a:r>
              <a:rPr lang="en-US" sz="2400" b="1" dirty="0">
                <a:solidFill>
                  <a:srgbClr val="000000"/>
                </a:solidFill>
                <a:latin typeface="Century Gothic" panose="020B0502020202020204" pitchFamily="34" charset="0"/>
                <a:cs typeface="Arial" panose="020B0604020202020204" pitchFamily="34" charset="0"/>
              </a:rPr>
              <a:t>not</a:t>
            </a:r>
            <a:r>
              <a:rPr lang="en-US" sz="2400" dirty="0">
                <a:solidFill>
                  <a:srgbClr val="000000"/>
                </a:solidFill>
                <a:latin typeface="Century Gothic" panose="020B0502020202020204" pitchFamily="34" charset="0"/>
                <a:cs typeface="Arial" panose="020B0604020202020204" pitchFamily="34" charset="0"/>
              </a:rPr>
              <a:t> time.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Indiscriminate</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Require favourable terrain. </a:t>
            </a:r>
          </a:p>
          <a:p>
            <a:pPr>
              <a:spcBef>
                <a:spcPct val="20000"/>
              </a:spcBef>
              <a:spcAft>
                <a:spcPct val="0"/>
              </a:spcAft>
              <a:defRPr/>
            </a:pPr>
            <a:endParaRPr lang="en-US" sz="2400" dirty="0">
              <a:solidFill>
                <a:srgbClr val="000000"/>
              </a:solidFill>
              <a:latin typeface="Century Gothic" panose="020B0502020202020204" pitchFamily="34" charset="0"/>
              <a:cs typeface="Arial" panose="020B0604020202020204" pitchFamily="34" charset="0"/>
            </a:endParaRPr>
          </a:p>
          <a:p>
            <a:pPr>
              <a:spcBef>
                <a:spcPct val="20000"/>
              </a:spcBef>
              <a:spcAft>
                <a:spcPct val="0"/>
              </a:spcAft>
              <a:defRPr/>
            </a:pPr>
            <a:r>
              <a:rPr lang="en-US" sz="2400" b="1" dirty="0">
                <a:solidFill>
                  <a:srgbClr val="000000"/>
                </a:solidFill>
                <a:latin typeface="Century Gothic" panose="020B0502020202020204" pitchFamily="34" charset="0"/>
                <a:cs typeface="Arial" panose="020B0604020202020204" pitchFamily="34" charset="0"/>
              </a:rPr>
              <a:t>Considerations</a:t>
            </a:r>
            <a:r>
              <a:rPr lang="en-US" sz="2400" dirty="0">
                <a:solidFill>
                  <a:srgbClr val="000000"/>
                </a:solidFill>
                <a:latin typeface="Century Gothic" panose="020B0502020202020204" pitchFamily="34" charset="0"/>
                <a:cs typeface="Arial" panose="020B0604020202020204" pitchFamily="34" charset="0"/>
              </a:rPr>
              <a:t>:</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Are you setting patterns on patrols? </a:t>
            </a:r>
          </a:p>
          <a:p>
            <a:pPr marL="342900" indent="-342900">
              <a:spcBef>
                <a:spcPct val="20000"/>
              </a:spcBef>
              <a:spcAft>
                <a:spcPct val="0"/>
              </a:spcAft>
              <a:buFont typeface="Arial" panose="020B0604020202020204" pitchFamily="34" charset="0"/>
              <a:buChar char="•"/>
              <a:defRPr/>
            </a:pPr>
            <a:r>
              <a:rPr lang="en-US" altLang="en-US" sz="2400" kern="0" dirty="0">
                <a:solidFill>
                  <a:srgbClr val="000000"/>
                </a:solidFill>
                <a:latin typeface="Century Gothic" panose="020B0502020202020204" pitchFamily="34" charset="0"/>
                <a:cs typeface="Arial" panose="020B0604020202020204" pitchFamily="34" charset="0"/>
              </a:rPr>
              <a:t>What is the aggressor attitude towards civilians</a:t>
            </a:r>
          </a:p>
          <a:p>
            <a:pPr marL="342900" indent="-342900">
              <a:spcBef>
                <a:spcPct val="20000"/>
              </a:spcBef>
              <a:spcAft>
                <a:spcPct val="0"/>
              </a:spcAft>
              <a:buFont typeface="Arial" panose="020B0604020202020204" pitchFamily="34" charset="0"/>
              <a:buChar char="•"/>
              <a:defRPr/>
            </a:pPr>
            <a:r>
              <a:rPr lang="en-US" altLang="en-US" sz="2400" kern="0" dirty="0">
                <a:solidFill>
                  <a:srgbClr val="000000"/>
                </a:solidFill>
                <a:latin typeface="Century Gothic" panose="020B0502020202020204" pitchFamily="34" charset="0"/>
                <a:cs typeface="Arial" panose="020B0604020202020204" pitchFamily="34" charset="0"/>
              </a:rPr>
              <a:t>Has civilian pattern of life changes</a:t>
            </a:r>
            <a:endParaRPr lang="en-GB" altLang="en-US" sz="2400" kern="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70274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87EB-76BF-1CAE-E557-23C0D190669F}"/>
              </a:ext>
            </a:extLst>
          </p:cNvPr>
          <p:cNvPicPr>
            <a:picLocks noChangeAspect="1"/>
          </p:cNvPicPr>
          <p:nvPr/>
        </p:nvPicPr>
        <p:blipFill>
          <a:blip r:embed="rId3"/>
          <a:stretch>
            <a:fillRect/>
          </a:stretch>
        </p:blipFill>
        <p:spPr>
          <a:xfrm>
            <a:off x="4618887" y="2286000"/>
            <a:ext cx="5287113" cy="2962688"/>
          </a:xfrm>
          <a:prstGeom prst="rect">
            <a:avLst/>
          </a:prstGeom>
        </p:spPr>
      </p:pic>
      <p:sp>
        <p:nvSpPr>
          <p:cNvPr id="6" name="Title 10">
            <a:extLst>
              <a:ext uri="{FF2B5EF4-FFF2-40B4-BE49-F238E27FC236}">
                <a16:creationId xmlns:a16="http://schemas.microsoft.com/office/drawing/2014/main" id="{20304CAE-A209-667C-EF1C-AA8664C85E1F}"/>
              </a:ext>
            </a:extLst>
          </p:cNvPr>
          <p:cNvSpPr>
            <a:spLocks noGrp="1"/>
          </p:cNvSpPr>
          <p:nvPr>
            <p:ph type="title"/>
          </p:nvPr>
        </p:nvSpPr>
        <p:spPr>
          <a:xfrm>
            <a:off x="732630" y="24450"/>
            <a:ext cx="8543925" cy="773087"/>
          </a:xfrm>
        </p:spPr>
        <p:txBody>
          <a:bodyPr/>
          <a:lstStyle/>
          <a:p>
            <a:r>
              <a:rPr lang="en-GB" dirty="0"/>
              <a:t>Aggressor Capability </a:t>
            </a:r>
          </a:p>
        </p:txBody>
      </p:sp>
      <p:sp>
        <p:nvSpPr>
          <p:cNvPr id="8" name="Rectangle 7">
            <a:extLst>
              <a:ext uri="{FF2B5EF4-FFF2-40B4-BE49-F238E27FC236}">
                <a16:creationId xmlns:a16="http://schemas.microsoft.com/office/drawing/2014/main" id="{1C48B22F-09B0-2548-BB9A-13BF6EBA29BA}"/>
              </a:ext>
            </a:extLst>
          </p:cNvPr>
          <p:cNvSpPr/>
          <p:nvPr/>
        </p:nvSpPr>
        <p:spPr>
          <a:xfrm>
            <a:off x="261142" y="799034"/>
            <a:ext cx="4691858" cy="461665"/>
          </a:xfrm>
          <a:prstGeom prst="rect">
            <a:avLst/>
          </a:prstGeom>
        </p:spPr>
        <p:txBody>
          <a:bodyPr wrap="square">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Time IEDs</a:t>
            </a:r>
            <a:endParaRPr lang="en-GB" sz="2400" b="1" dirty="0">
              <a:solidFill>
                <a:prstClr val="black"/>
              </a:solidFill>
              <a:latin typeface="Century Gothic" panose="020B0502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187973D-FB7A-AB62-419D-F89D6AA3B19A}"/>
              </a:ext>
            </a:extLst>
          </p:cNvPr>
          <p:cNvSpPr/>
          <p:nvPr/>
        </p:nvSpPr>
        <p:spPr>
          <a:xfrm>
            <a:off x="261143" y="1260699"/>
            <a:ext cx="5530057" cy="4967514"/>
          </a:xfrm>
          <a:prstGeom prst="rect">
            <a:avLst/>
          </a:prstGeom>
        </p:spPr>
        <p:txBody>
          <a:bodyPr wrap="square">
            <a:spAutoFit/>
          </a:bodyPr>
          <a:lstStyle/>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Favourable for targetable patterns in </a:t>
            </a:r>
            <a:r>
              <a:rPr lang="en-US" sz="2400" b="1" dirty="0">
                <a:solidFill>
                  <a:srgbClr val="000000"/>
                </a:solidFill>
                <a:latin typeface="Century Gothic" panose="020B0502020202020204" pitchFamily="34" charset="0"/>
                <a:cs typeface="Arial" panose="020B0604020202020204" pitchFamily="34" charset="0"/>
              </a:rPr>
              <a:t>space</a:t>
            </a:r>
            <a:r>
              <a:rPr lang="en-US" sz="2400" dirty="0">
                <a:solidFill>
                  <a:srgbClr val="000000"/>
                </a:solidFill>
                <a:latin typeface="Century Gothic" panose="020B0502020202020204" pitchFamily="34" charset="0"/>
                <a:cs typeface="Arial" panose="020B0604020202020204" pitchFamily="34" charset="0"/>
              </a:rPr>
              <a:t> and very specific </a:t>
            </a:r>
            <a:r>
              <a:rPr lang="en-US" sz="2400" b="1" dirty="0">
                <a:solidFill>
                  <a:srgbClr val="000000"/>
                </a:solidFill>
                <a:latin typeface="Century Gothic" panose="020B0502020202020204" pitchFamily="34" charset="0"/>
                <a:cs typeface="Arial" panose="020B0604020202020204" pitchFamily="34" charset="0"/>
              </a:rPr>
              <a:t>time</a:t>
            </a:r>
            <a:r>
              <a:rPr lang="en-US" sz="2400" dirty="0">
                <a:solidFill>
                  <a:srgbClr val="000000"/>
                </a:solidFill>
                <a:latin typeface="Century Gothic" panose="020B0502020202020204" pitchFamily="34" charset="0"/>
                <a:cs typeface="Arial" panose="020B0604020202020204" pitchFamily="34" charset="0"/>
              </a:rPr>
              <a:t>.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Indiscriminate </a:t>
            </a:r>
          </a:p>
          <a:p>
            <a:pPr marL="342900" indent="-342900">
              <a:spcBef>
                <a:spcPct val="20000"/>
              </a:spcBef>
              <a:spcAft>
                <a:spcPct val="0"/>
              </a:spcAft>
              <a:buFont typeface="Arial" panose="020B0604020202020204" pitchFamily="34" charset="0"/>
              <a:buChar char="•"/>
              <a:defRPr/>
            </a:pPr>
            <a:r>
              <a:rPr lang="en-US" sz="2400" dirty="0">
                <a:solidFill>
                  <a:srgbClr val="000000"/>
                </a:solidFill>
                <a:latin typeface="Century Gothic" panose="020B0502020202020204" pitchFamily="34" charset="0"/>
                <a:cs typeface="Arial" panose="020B0604020202020204" pitchFamily="34" charset="0"/>
              </a:rPr>
              <a:t>Aggressor loses control once deployed.</a:t>
            </a:r>
          </a:p>
          <a:p>
            <a:pPr>
              <a:spcBef>
                <a:spcPct val="20000"/>
              </a:spcBef>
              <a:spcAft>
                <a:spcPct val="0"/>
              </a:spcAft>
              <a:defRPr/>
            </a:pPr>
            <a:r>
              <a:rPr lang="en-US" sz="2400" b="1" dirty="0">
                <a:solidFill>
                  <a:srgbClr val="000000"/>
                </a:solidFill>
                <a:latin typeface="Century Gothic" panose="020B0502020202020204" pitchFamily="34" charset="0"/>
                <a:cs typeface="Arial" panose="020B0604020202020204" pitchFamily="34" charset="0"/>
              </a:rPr>
              <a:t>Considerations</a:t>
            </a:r>
            <a:r>
              <a:rPr lang="en-US" sz="2400" dirty="0">
                <a:solidFill>
                  <a:srgbClr val="000000"/>
                </a:solidFill>
                <a:latin typeface="Century Gothic" panose="020B0502020202020204" pitchFamily="34" charset="0"/>
                <a:cs typeface="Arial" panose="020B0604020202020204" pitchFamily="34" charset="0"/>
              </a:rPr>
              <a:t>:</a:t>
            </a:r>
          </a:p>
          <a:p>
            <a:pPr marL="342900" indent="-342900">
              <a:spcBef>
                <a:spcPct val="20000"/>
              </a:spcBef>
              <a:spcAft>
                <a:spcPct val="0"/>
              </a:spcAft>
              <a:buFont typeface="Arial" panose="020B0604020202020204" pitchFamily="34" charset="0"/>
              <a:buChar char="•"/>
              <a:defRPr/>
            </a:pPr>
            <a:r>
              <a:rPr lang="en-US" altLang="en-US" sz="2400" kern="0" dirty="0">
                <a:solidFill>
                  <a:srgbClr val="000000"/>
                </a:solidFill>
                <a:latin typeface="Century Gothic" panose="020B0502020202020204" pitchFamily="34" charset="0"/>
                <a:cs typeface="Arial" panose="020B0604020202020204" pitchFamily="34" charset="0"/>
              </a:rPr>
              <a:t>Does your daily routine afford the use of an IED attack?</a:t>
            </a:r>
            <a:endParaRPr lang="en-GB" altLang="en-US" sz="2400" kern="0" dirty="0">
              <a:solidFill>
                <a:srgbClr val="000000"/>
              </a:solidFill>
              <a:latin typeface="Century Gothic" panose="020B0502020202020204" pitchFamily="34" charset="0"/>
              <a:cs typeface="Arial" panose="020B0604020202020204" pitchFamily="34" charset="0"/>
            </a:endParaRPr>
          </a:p>
          <a:p>
            <a:pPr marL="342900" indent="-342900">
              <a:spcBef>
                <a:spcPct val="20000"/>
              </a:spcBef>
              <a:spcAft>
                <a:spcPct val="0"/>
              </a:spcAft>
              <a:buFont typeface="Arial" panose="020B0604020202020204" pitchFamily="34" charset="0"/>
              <a:buChar char="•"/>
              <a:defRPr/>
            </a:pPr>
            <a:r>
              <a:rPr lang="en-GB" altLang="en-US" sz="2400" kern="0" dirty="0">
                <a:solidFill>
                  <a:srgbClr val="000000"/>
                </a:solidFill>
                <a:latin typeface="Century Gothic" panose="020B0502020202020204" pitchFamily="34" charset="0"/>
                <a:cs typeface="Arial" panose="020B0604020202020204" pitchFamily="34" charset="0"/>
              </a:rPr>
              <a:t>Does your base have poor security procedures?</a:t>
            </a:r>
          </a:p>
          <a:p>
            <a:pPr marL="342900" indent="-342900">
              <a:spcBef>
                <a:spcPct val="20000"/>
              </a:spcBef>
              <a:spcAft>
                <a:spcPct val="0"/>
              </a:spcAft>
              <a:buFont typeface="Arial" panose="020B0604020202020204" pitchFamily="34" charset="0"/>
              <a:buChar char="•"/>
              <a:defRPr/>
            </a:pPr>
            <a:r>
              <a:rPr lang="en-GB" altLang="en-US" sz="2400" kern="0" dirty="0">
                <a:solidFill>
                  <a:srgbClr val="000000"/>
                </a:solidFill>
                <a:latin typeface="Century Gothic" panose="020B0502020202020204" pitchFamily="34" charset="0"/>
                <a:cs typeface="Arial" panose="020B0604020202020204" pitchFamily="34" charset="0"/>
              </a:rPr>
              <a:t>Who has access?</a:t>
            </a:r>
            <a:endParaRPr lang="en-US" altLang="en-US" sz="2400" kern="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5299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a:t>
            </a:r>
            <a:r>
              <a:rPr lang="en-US" sz="3200" dirty="0">
                <a:solidFill>
                  <a:prstClr val="white"/>
                </a:solidFill>
                <a:latin typeface="Century Gothic" panose="020B0502020202020204" pitchFamily="34" charset="0"/>
                <a:ea typeface="+mn-ea"/>
                <a:cs typeface="+mn-cs"/>
              </a:rPr>
              <a:t>.4.5</a:t>
            </a:r>
            <a:r>
              <a:rPr lang="en-US" sz="3200" kern="1200" dirty="0">
                <a:solidFill>
                  <a:prstClr val="white"/>
                </a:solidFill>
                <a:latin typeface="Century Gothic" panose="020B0502020202020204" pitchFamily="34" charset="0"/>
                <a:ea typeface="+mn-ea"/>
                <a:cs typeface="+mn-cs"/>
              </a:rPr>
              <a:t> Aggressor Opportunity (Environment – human and physical terrain) </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23</a:t>
            </a:fld>
            <a:endParaRPr lang="en-US" altLang="ja-JP" dirty="0"/>
          </a:p>
        </p:txBody>
      </p:sp>
    </p:spTree>
    <p:extLst>
      <p:ext uri="{BB962C8B-B14F-4D97-AF65-F5344CB8AC3E}">
        <p14:creationId xmlns:p14="http://schemas.microsoft.com/office/powerpoint/2010/main" val="12955369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BF4435-8CD7-96B2-AA77-9A02376F1EC7}"/>
              </a:ext>
            </a:extLst>
          </p:cNvPr>
          <p:cNvSpPr>
            <a:spLocks noGrp="1"/>
          </p:cNvSpPr>
          <p:nvPr>
            <p:ph type="title"/>
          </p:nvPr>
        </p:nvSpPr>
        <p:spPr/>
        <p:txBody>
          <a:bodyPr/>
          <a:lstStyle/>
          <a:p>
            <a:r>
              <a:rPr lang="en-GB" dirty="0"/>
              <a:t>Aggressor Opportunity</a:t>
            </a:r>
          </a:p>
        </p:txBody>
      </p:sp>
      <p:pic>
        <p:nvPicPr>
          <p:cNvPr id="12" name="Picture 11">
            <a:extLst>
              <a:ext uri="{FF2B5EF4-FFF2-40B4-BE49-F238E27FC236}">
                <a16:creationId xmlns:a16="http://schemas.microsoft.com/office/drawing/2014/main" id="{06F92488-B458-62C3-303A-E7DC7CE7124D}"/>
              </a:ext>
            </a:extLst>
          </p:cNvPr>
          <p:cNvPicPr>
            <a:picLocks noChangeAspect="1"/>
          </p:cNvPicPr>
          <p:nvPr/>
        </p:nvPicPr>
        <p:blipFill rotWithShape="1">
          <a:blip r:embed="rId3"/>
          <a:srcRect t="6586" r="6244" b="6992"/>
          <a:stretch/>
        </p:blipFill>
        <p:spPr>
          <a:xfrm>
            <a:off x="152400" y="812777"/>
            <a:ext cx="5181600" cy="5273148"/>
          </a:xfrm>
          <a:prstGeom prst="rect">
            <a:avLst/>
          </a:prstGeom>
        </p:spPr>
      </p:pic>
      <p:sp>
        <p:nvSpPr>
          <p:cNvPr id="4" name="TextBox 3">
            <a:extLst>
              <a:ext uri="{FF2B5EF4-FFF2-40B4-BE49-F238E27FC236}">
                <a16:creationId xmlns:a16="http://schemas.microsoft.com/office/drawing/2014/main" id="{784EA6A9-46D2-2F97-F8D6-348BF06E1578}"/>
              </a:ext>
            </a:extLst>
          </p:cNvPr>
          <p:cNvSpPr txBox="1"/>
          <p:nvPr/>
        </p:nvSpPr>
        <p:spPr>
          <a:xfrm>
            <a:off x="5318760" y="1536174"/>
            <a:ext cx="44196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Where</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will the device be located and </a:t>
            </a: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will it be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entury Gothic" panose="020B0502020202020204" pitchFamily="34" charset="0"/>
              </a:rPr>
              <a:t>How will the enemy employ the ground to achieve best effect. </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entury Gothic" panose="020B0502020202020204" pitchFamily="34" charset="0"/>
              </a:rPr>
              <a:t>Identification of </a:t>
            </a:r>
            <a:r>
              <a:rPr lang="en-US" sz="2400" b="1" dirty="0">
                <a:solidFill>
                  <a:prstClr val="black"/>
                </a:solidFill>
                <a:latin typeface="Century Gothic" panose="020B0502020202020204" pitchFamily="34" charset="0"/>
              </a:rPr>
              <a:t>Vulnerable Points </a:t>
            </a:r>
            <a:r>
              <a:rPr lang="en-US" sz="2400" dirty="0">
                <a:solidFill>
                  <a:prstClr val="black"/>
                </a:solidFill>
                <a:latin typeface="Century Gothic" panose="020B0502020202020204" pitchFamily="34" charset="0"/>
              </a:rPr>
              <a:t>and </a:t>
            </a:r>
            <a:r>
              <a:rPr lang="en-US" sz="2400" b="1" dirty="0">
                <a:solidFill>
                  <a:prstClr val="black"/>
                </a:solidFill>
                <a:latin typeface="Century Gothic" panose="020B0502020202020204" pitchFamily="34" charset="0"/>
              </a:rPr>
              <a:t>Vulnerable Areas (next lesson)</a:t>
            </a:r>
            <a:endParaRPr kumimoji="0" lang="en-GB"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578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2.4.6 Issuing a Threat Assessment Summary</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25</a:t>
            </a:fld>
            <a:endParaRPr lang="en-US" altLang="ja-JP" dirty="0"/>
          </a:p>
        </p:txBody>
      </p:sp>
    </p:spTree>
    <p:extLst>
      <p:ext uri="{BB962C8B-B14F-4D97-AF65-F5344CB8AC3E}">
        <p14:creationId xmlns:p14="http://schemas.microsoft.com/office/powerpoint/2010/main" val="4297848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7AB16A-0784-41F9-2FE2-8ED0D9F6BDB4}"/>
              </a:ext>
            </a:extLst>
          </p:cNvPr>
          <p:cNvSpPr>
            <a:spLocks noGrp="1"/>
          </p:cNvSpPr>
          <p:nvPr>
            <p:ph type="title"/>
          </p:nvPr>
        </p:nvSpPr>
        <p:spPr>
          <a:xfrm>
            <a:off x="732630" y="24450"/>
            <a:ext cx="8543925" cy="773087"/>
          </a:xfrm>
        </p:spPr>
        <p:txBody>
          <a:bodyPr/>
          <a:lstStyle/>
          <a:p>
            <a:r>
              <a:rPr lang="en-GB" dirty="0"/>
              <a:t>Threat Summary</a:t>
            </a:r>
          </a:p>
        </p:txBody>
      </p:sp>
      <p:pic>
        <p:nvPicPr>
          <p:cNvPr id="12" name="Picture 11">
            <a:extLst>
              <a:ext uri="{FF2B5EF4-FFF2-40B4-BE49-F238E27FC236}">
                <a16:creationId xmlns:a16="http://schemas.microsoft.com/office/drawing/2014/main" id="{EDF9B129-416C-31DC-14F4-4EFDEBB7D074}"/>
              </a:ext>
            </a:extLst>
          </p:cNvPr>
          <p:cNvPicPr>
            <a:picLocks noChangeAspect="1"/>
          </p:cNvPicPr>
          <p:nvPr/>
        </p:nvPicPr>
        <p:blipFill rotWithShape="1">
          <a:blip r:embed="rId3"/>
          <a:srcRect t="6586" r="6244" b="6992"/>
          <a:stretch/>
        </p:blipFill>
        <p:spPr>
          <a:xfrm>
            <a:off x="-13010" y="778952"/>
            <a:ext cx="5181600" cy="5273148"/>
          </a:xfrm>
          <a:prstGeom prst="rect">
            <a:avLst/>
          </a:prstGeom>
        </p:spPr>
      </p:pic>
      <p:sp>
        <p:nvSpPr>
          <p:cNvPr id="14" name="TextBox 13">
            <a:extLst>
              <a:ext uri="{FF2B5EF4-FFF2-40B4-BE49-F238E27FC236}">
                <a16:creationId xmlns:a16="http://schemas.microsoft.com/office/drawing/2014/main" id="{F243E9E1-5BB0-F3CA-3BEC-AAE29599AA4C}"/>
              </a:ext>
            </a:extLst>
          </p:cNvPr>
          <p:cNvSpPr txBox="1"/>
          <p:nvPr/>
        </p:nvSpPr>
        <p:spPr>
          <a:xfrm>
            <a:off x="4867808" y="880518"/>
            <a:ext cx="4951140" cy="5262979"/>
          </a:xfrm>
          <a:prstGeom prst="rect">
            <a:avLst/>
          </a:prstGeom>
          <a:noFill/>
        </p:spPr>
        <p:txBody>
          <a:bodyPr wrap="square">
            <a:spAutoFit/>
          </a:bodyPr>
          <a:lstStyle/>
          <a:p>
            <a:r>
              <a:rPr lang="en-US" sz="2400" dirty="0">
                <a:latin typeface="Century Gothic" panose="020B0502020202020204" pitchFamily="34" charset="0"/>
              </a:rPr>
              <a:t>Threat Assessment is the consolidated answer to the following questions:</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Who</a:t>
            </a:r>
            <a:r>
              <a:rPr lang="en-US" sz="2400" dirty="0">
                <a:latin typeface="Century Gothic" panose="020B0502020202020204" pitchFamily="34" charset="0"/>
              </a:rPr>
              <a:t> is the aggressor?</a:t>
            </a:r>
          </a:p>
          <a:p>
            <a:pPr marL="342900" indent="-342900">
              <a:buFont typeface="Arial" panose="020B0604020202020204" pitchFamily="34" charset="0"/>
              <a:buChar char="•"/>
            </a:pPr>
            <a:r>
              <a:rPr lang="en-US" sz="2400" b="1" dirty="0">
                <a:latin typeface="Century Gothic" panose="020B0502020202020204" pitchFamily="34" charset="0"/>
              </a:rPr>
              <a:t>What</a:t>
            </a:r>
            <a:r>
              <a:rPr lang="en-US" sz="2400" dirty="0">
                <a:latin typeface="Century Gothic" panose="020B0502020202020204" pitchFamily="34" charset="0"/>
              </a:rPr>
              <a:t> are they trying to achieve? </a:t>
            </a:r>
          </a:p>
          <a:p>
            <a:pPr marL="342900" indent="-342900">
              <a:buFont typeface="Arial" panose="020B0604020202020204" pitchFamily="34" charset="0"/>
              <a:buChar char="•"/>
            </a:pPr>
            <a:r>
              <a:rPr lang="en-US" sz="2400" b="1" dirty="0">
                <a:latin typeface="Century Gothic" panose="020B0502020202020204" pitchFamily="34" charset="0"/>
              </a:rPr>
              <a:t>Who</a:t>
            </a:r>
            <a:r>
              <a:rPr lang="en-US" sz="2400" dirty="0">
                <a:latin typeface="Century Gothic" panose="020B0502020202020204" pitchFamily="34" charset="0"/>
              </a:rPr>
              <a:t> are they targeting? </a:t>
            </a:r>
          </a:p>
          <a:p>
            <a:pPr marL="342900" indent="-342900">
              <a:buFont typeface="Arial" panose="020B0604020202020204" pitchFamily="34" charset="0"/>
              <a:buChar char="•"/>
            </a:pPr>
            <a:r>
              <a:rPr lang="en-US" sz="2400" b="1" dirty="0">
                <a:latin typeface="Century Gothic" panose="020B0502020202020204" pitchFamily="34" charset="0"/>
              </a:rPr>
              <a:t>What</a:t>
            </a:r>
            <a:r>
              <a:rPr lang="en-US" sz="2400" dirty="0">
                <a:latin typeface="Century Gothic" panose="020B0502020202020204" pitchFamily="34" charset="0"/>
              </a:rPr>
              <a:t> type of device will the aggressor try to use and how will it be initiated?</a:t>
            </a:r>
          </a:p>
          <a:p>
            <a:pPr marL="342900" indent="-342900">
              <a:buFont typeface="Arial" panose="020B0604020202020204" pitchFamily="34" charset="0"/>
              <a:buChar char="•"/>
            </a:pPr>
            <a:r>
              <a:rPr lang="en-US" sz="2400" b="1" dirty="0">
                <a:latin typeface="Century Gothic" panose="020B0502020202020204" pitchFamily="34" charset="0"/>
              </a:rPr>
              <a:t>Where</a:t>
            </a:r>
            <a:r>
              <a:rPr lang="en-US" sz="2400" dirty="0">
                <a:latin typeface="Century Gothic" panose="020B0502020202020204" pitchFamily="34" charset="0"/>
              </a:rPr>
              <a:t> will the device be located and </a:t>
            </a:r>
            <a:r>
              <a:rPr lang="en-US" sz="2400" b="1" dirty="0">
                <a:latin typeface="Century Gothic" panose="020B0502020202020204" pitchFamily="34" charset="0"/>
              </a:rPr>
              <a:t>when</a:t>
            </a:r>
            <a:r>
              <a:rPr lang="en-US" sz="2400" dirty="0">
                <a:latin typeface="Century Gothic" panose="020B0502020202020204" pitchFamily="34" charset="0"/>
              </a:rPr>
              <a:t> will it be employed?</a:t>
            </a:r>
          </a:p>
        </p:txBody>
      </p:sp>
    </p:spTree>
    <p:extLst>
      <p:ext uri="{BB962C8B-B14F-4D97-AF65-F5344CB8AC3E}">
        <p14:creationId xmlns:p14="http://schemas.microsoft.com/office/powerpoint/2010/main" val="380182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7AB16A-0784-41F9-2FE2-8ED0D9F6BDB4}"/>
              </a:ext>
            </a:extLst>
          </p:cNvPr>
          <p:cNvSpPr>
            <a:spLocks noGrp="1"/>
          </p:cNvSpPr>
          <p:nvPr>
            <p:ph type="title"/>
          </p:nvPr>
        </p:nvSpPr>
        <p:spPr>
          <a:xfrm>
            <a:off x="732630" y="24450"/>
            <a:ext cx="8543925" cy="773087"/>
          </a:xfrm>
        </p:spPr>
        <p:txBody>
          <a:bodyPr/>
          <a:lstStyle/>
          <a:p>
            <a:r>
              <a:rPr lang="en-GB" dirty="0"/>
              <a:t>Threat Summary</a:t>
            </a:r>
          </a:p>
        </p:txBody>
      </p:sp>
      <p:pic>
        <p:nvPicPr>
          <p:cNvPr id="12" name="Picture 11">
            <a:extLst>
              <a:ext uri="{FF2B5EF4-FFF2-40B4-BE49-F238E27FC236}">
                <a16:creationId xmlns:a16="http://schemas.microsoft.com/office/drawing/2014/main" id="{EDF9B129-416C-31DC-14F4-4EFDEBB7D074}"/>
              </a:ext>
            </a:extLst>
          </p:cNvPr>
          <p:cNvPicPr>
            <a:picLocks noChangeAspect="1"/>
          </p:cNvPicPr>
          <p:nvPr/>
        </p:nvPicPr>
        <p:blipFill rotWithShape="1">
          <a:blip r:embed="rId3"/>
          <a:srcRect t="6586" r="6244" b="6992"/>
          <a:stretch/>
        </p:blipFill>
        <p:spPr>
          <a:xfrm>
            <a:off x="-13010" y="778952"/>
            <a:ext cx="5181600" cy="5273148"/>
          </a:xfrm>
          <a:prstGeom prst="rect">
            <a:avLst/>
          </a:prstGeom>
        </p:spPr>
      </p:pic>
      <p:sp>
        <p:nvSpPr>
          <p:cNvPr id="14" name="TextBox 13">
            <a:extLst>
              <a:ext uri="{FF2B5EF4-FFF2-40B4-BE49-F238E27FC236}">
                <a16:creationId xmlns:a16="http://schemas.microsoft.com/office/drawing/2014/main" id="{F243E9E1-5BB0-F3CA-3BEC-AAE29599AA4C}"/>
              </a:ext>
            </a:extLst>
          </p:cNvPr>
          <p:cNvSpPr txBox="1"/>
          <p:nvPr/>
        </p:nvSpPr>
        <p:spPr>
          <a:xfrm>
            <a:off x="4953000" y="1676400"/>
            <a:ext cx="4951140" cy="3416320"/>
          </a:xfrm>
          <a:prstGeom prst="rect">
            <a:avLst/>
          </a:prstGeom>
          <a:noFill/>
        </p:spPr>
        <p:txBody>
          <a:bodyPr wrap="square">
            <a:spAutoFit/>
          </a:bodyPr>
          <a:lstStyle/>
          <a:p>
            <a:r>
              <a:rPr lang="en-US" sz="2400" dirty="0">
                <a:latin typeface="Century Gothic" panose="020B0502020202020204" pitchFamily="34" charset="0"/>
              </a:rPr>
              <a:t>A Threat Assessment </a:t>
            </a:r>
            <a:r>
              <a:rPr lang="en-US" sz="2400" b="1" dirty="0">
                <a:latin typeface="Century Gothic" panose="020B0502020202020204" pitchFamily="34" charset="0"/>
              </a:rPr>
              <a:t>Summary</a:t>
            </a:r>
            <a:r>
              <a:rPr lang="en-US" sz="2400" dirty="0">
                <a:latin typeface="Century Gothic" panose="020B0502020202020204" pitchFamily="34" charset="0"/>
              </a:rPr>
              <a:t> is a narrative summary of the answer to the questions. </a:t>
            </a:r>
          </a:p>
          <a:p>
            <a:endParaRPr lang="en-US" sz="2400" dirty="0">
              <a:latin typeface="Century Gothic" panose="020B0502020202020204" pitchFamily="34" charset="0"/>
            </a:endParaRPr>
          </a:p>
          <a:p>
            <a:r>
              <a:rPr lang="en-US" sz="2400" dirty="0">
                <a:latin typeface="Century Gothic" panose="020B0502020202020204" pitchFamily="34" charset="0"/>
              </a:rPr>
              <a:t>It is a simplified summary of the threat assessment that can be understood at all levels of command.</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68242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34B971DB-76B5-4F0C-A37C-7EB54DF39A8E}"/>
              </a:ext>
            </a:extLst>
          </p:cNvPr>
          <p:cNvSpPr txBox="1">
            <a:spLocks noChangeArrowheads="1"/>
          </p:cNvSpPr>
          <p:nvPr/>
        </p:nvSpPr>
        <p:spPr bwMode="auto">
          <a:xfrm>
            <a:off x="228600" y="997391"/>
            <a:ext cx="9448800" cy="5632311"/>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400" b="1" dirty="0">
                <a:solidFill>
                  <a:srgbClr val="00B0F0"/>
                </a:solidFill>
                <a:latin typeface="Century Gothic" panose="020B0502020202020204" pitchFamily="34" charset="0"/>
                <a:cs typeface="Times New Roman" panose="02020603050405020304" pitchFamily="18" charset="0"/>
              </a:rPr>
              <a:t>Who</a:t>
            </a:r>
            <a:r>
              <a:rPr lang="en-GB" altLang="en-US" sz="2400" dirty="0">
                <a:solidFill>
                  <a:srgbClr val="00B0F0"/>
                </a:solidFill>
                <a:latin typeface="Century Gothic" panose="020B0502020202020204" pitchFamily="34" charset="0"/>
                <a:cs typeface="Times New Roman" panose="02020603050405020304" pitchFamily="18" charset="0"/>
              </a:rPr>
              <a:t> are the aggressor: An IED cell from the </a:t>
            </a:r>
            <a:r>
              <a:rPr lang="fr-FR" altLang="en-US" sz="2400" dirty="0">
                <a:solidFill>
                  <a:srgbClr val="00B0F0"/>
                </a:solidFill>
                <a:latin typeface="Century Gothic" panose="020B0502020202020204" pitchFamily="34" charset="0"/>
                <a:cs typeface="Times New Roman" panose="02020603050405020304" pitchFamily="18" charset="0"/>
              </a:rPr>
              <a:t>Combattants Indépendants du Sud </a:t>
            </a:r>
            <a:r>
              <a:rPr lang="fr-FR" altLang="en-US" sz="2400" dirty="0" err="1">
                <a:solidFill>
                  <a:srgbClr val="00B0F0"/>
                </a:solidFill>
                <a:latin typeface="Century Gothic" panose="020B0502020202020204" pitchFamily="34" charset="0"/>
                <a:cs typeface="Times New Roman" panose="02020603050405020304" pitchFamily="18" charset="0"/>
              </a:rPr>
              <a:t>Carana</a:t>
            </a:r>
            <a:r>
              <a:rPr lang="fr-FR" altLang="en-US" sz="2400" dirty="0">
                <a:solidFill>
                  <a:srgbClr val="00B0F0"/>
                </a:solidFill>
                <a:latin typeface="Century Gothic" panose="020B0502020202020204" pitchFamily="34" charset="0"/>
                <a:cs typeface="Times New Roman" panose="02020603050405020304" pitchFamily="18" charset="0"/>
              </a:rPr>
              <a:t> (CISC).</a:t>
            </a:r>
            <a:endParaRPr lang="en-GB" altLang="en-US" sz="2400" dirty="0">
              <a:solidFill>
                <a:srgbClr val="00B0F0"/>
              </a:solidFill>
              <a:latin typeface="Century Gothic" panose="020B0502020202020204" pitchFamily="34" charset="0"/>
              <a:cs typeface="Times New Roman" panose="02020603050405020304" pitchFamily="18" charset="0"/>
            </a:endParaRPr>
          </a:p>
          <a:p>
            <a:pPr algn="ctr">
              <a:defRPr/>
            </a:pPr>
            <a:r>
              <a:rPr lang="en-GB" altLang="en-US" sz="2400" b="1" dirty="0">
                <a:solidFill>
                  <a:srgbClr val="00B0F0"/>
                </a:solidFill>
                <a:latin typeface="Century Gothic" panose="020B0502020202020204" pitchFamily="34" charset="0"/>
                <a:cs typeface="Times New Roman" panose="02020603050405020304" pitchFamily="18" charset="0"/>
              </a:rPr>
              <a:t>Who</a:t>
            </a:r>
            <a:r>
              <a:rPr lang="en-GB" altLang="en-US" sz="2400" dirty="0">
                <a:solidFill>
                  <a:srgbClr val="00B0F0"/>
                </a:solidFill>
                <a:latin typeface="Century Gothic" panose="020B0502020202020204" pitchFamily="34" charset="0"/>
                <a:cs typeface="Times New Roman" panose="02020603050405020304" pitchFamily="18" charset="0"/>
              </a:rPr>
              <a:t> are they targeting: Local security forces but also willing to target UNAC patrols.</a:t>
            </a:r>
          </a:p>
          <a:p>
            <a:pPr algn="ctr">
              <a:defRPr/>
            </a:pPr>
            <a:r>
              <a:rPr lang="en-GB" altLang="en-US" sz="2400" b="1" dirty="0">
                <a:solidFill>
                  <a:srgbClr val="00B0F0"/>
                </a:solidFill>
                <a:latin typeface="Century Gothic" panose="020B0502020202020204" pitchFamily="34" charset="0"/>
                <a:cs typeface="Times New Roman" panose="02020603050405020304" pitchFamily="18" charset="0"/>
              </a:rPr>
              <a:t>What</a:t>
            </a:r>
            <a:r>
              <a:rPr lang="en-GB" altLang="en-US" sz="2400" dirty="0">
                <a:solidFill>
                  <a:srgbClr val="00B0F0"/>
                </a:solidFill>
                <a:latin typeface="Century Gothic" panose="020B0502020202020204" pitchFamily="34" charset="0"/>
                <a:cs typeface="Times New Roman" panose="02020603050405020304" pitchFamily="18" charset="0"/>
              </a:rPr>
              <a:t> is their intended outcome: Reduce the local security force patrols to give the CISC better freedom of movement.</a:t>
            </a:r>
          </a:p>
          <a:p>
            <a:pPr algn="ctr">
              <a:defRPr/>
            </a:pPr>
            <a:endParaRPr lang="en-GB" altLang="en-US" sz="2400" dirty="0">
              <a:solidFill>
                <a:srgbClr val="00B0F0"/>
              </a:solidFill>
              <a:latin typeface="Century Gothic" panose="020B0502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dirty="0">
                <a:solidFill>
                  <a:srgbClr val="00B0F0"/>
                </a:solidFill>
                <a:latin typeface="Century Gothic" panose="020B0502020202020204" pitchFamily="34" charset="0"/>
                <a:cs typeface="Times New Roman" panose="02020603050405020304" pitchFamily="18" charset="0"/>
              </a:rPr>
              <a:t> </a:t>
            </a:r>
            <a:r>
              <a:rPr kumimoji="0" lang="en-GB" altLang="en-US"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Times New Roman" panose="02020603050405020304" pitchFamily="18" charset="0"/>
              </a:rPr>
              <a:t>What</a:t>
            </a:r>
            <a:r>
              <a:rPr kumimoji="0" lang="en-GB" altLang="en-US"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Times New Roman" panose="02020603050405020304" pitchFamily="18" charset="0"/>
              </a:rPr>
              <a:t> is being used:  They are capable of using all types of </a:t>
            </a:r>
            <a:r>
              <a:rPr lang="en-GB" altLang="en-US" sz="2400" dirty="0">
                <a:solidFill>
                  <a:srgbClr val="FF0000"/>
                </a:solidFill>
                <a:latin typeface="Century Gothic" panose="020B0502020202020204" pitchFamily="34" charset="0"/>
                <a:cs typeface="Times New Roman" panose="02020603050405020304" pitchFamily="18" charset="0"/>
              </a:rPr>
              <a:t>IED but they prefer to use command IEDs to avoid civilian casualties. </a:t>
            </a:r>
            <a:endParaRPr kumimoji="0" lang="en-GB" altLang="en-US"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Times New Roman" panose="02020603050405020304" pitchFamily="18" charset="0"/>
            </a:endParaRPr>
          </a:p>
          <a:p>
            <a:pPr algn="ctr">
              <a:defRPr/>
            </a:pPr>
            <a:endParaRPr lang="en-GB" altLang="en-US" sz="2400" dirty="0">
              <a:solidFill>
                <a:srgbClr val="00B0F0"/>
              </a:solidFill>
              <a:latin typeface="Century Gothic" panose="020B0502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Times New Roman" panose="02020603050405020304" pitchFamily="18" charset="0"/>
              </a:rPr>
              <a:t>Where</a:t>
            </a:r>
            <a:r>
              <a:rPr kumimoji="0" lang="en-GB" altLang="en-US" sz="2400" b="0"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Times New Roman" panose="02020603050405020304" pitchFamily="18" charset="0"/>
              </a:rPr>
              <a:t> will they be targeted: Generally on VPs where there is significant slow down points with good lines of sight and opportunity extract.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Times New Roman" panose="02020603050405020304" pitchFamily="18" charset="0"/>
              </a:rPr>
              <a:t>When</a:t>
            </a:r>
            <a:r>
              <a:rPr kumimoji="0" lang="en-GB" altLang="en-US" sz="2400" b="0"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Times New Roman" panose="02020603050405020304" pitchFamily="18" charset="0"/>
              </a:rPr>
              <a:t> will they be targeted: During local security force patrols. </a:t>
            </a:r>
          </a:p>
        </p:txBody>
      </p:sp>
      <p:sp>
        <p:nvSpPr>
          <p:cNvPr id="13" name="Title 10">
            <a:extLst>
              <a:ext uri="{FF2B5EF4-FFF2-40B4-BE49-F238E27FC236}">
                <a16:creationId xmlns:a16="http://schemas.microsoft.com/office/drawing/2014/main" id="{429A7F90-6CE0-85D9-3733-6EF6BF6C920F}"/>
              </a:ext>
            </a:extLst>
          </p:cNvPr>
          <p:cNvSpPr>
            <a:spLocks noGrp="1"/>
          </p:cNvSpPr>
          <p:nvPr>
            <p:ph type="title"/>
          </p:nvPr>
        </p:nvSpPr>
        <p:spPr>
          <a:xfrm>
            <a:off x="732630" y="24450"/>
            <a:ext cx="8543925" cy="773087"/>
          </a:xfrm>
        </p:spPr>
        <p:txBody>
          <a:bodyPr/>
          <a:lstStyle/>
          <a:p>
            <a:r>
              <a:rPr lang="en-GB" dirty="0"/>
              <a:t>Threat Summary</a:t>
            </a:r>
          </a:p>
        </p:txBody>
      </p:sp>
    </p:spTree>
    <p:extLst>
      <p:ext uri="{BB962C8B-B14F-4D97-AF65-F5344CB8AC3E}">
        <p14:creationId xmlns:p14="http://schemas.microsoft.com/office/powerpoint/2010/main" val="217531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069DB4-DB67-40C0-8F00-EB670B5B05C2}"/>
              </a:ext>
            </a:extLst>
          </p:cNvPr>
          <p:cNvSpPr/>
          <p:nvPr/>
        </p:nvSpPr>
        <p:spPr>
          <a:xfrm>
            <a:off x="0" y="689312"/>
            <a:ext cx="9906000" cy="4093428"/>
          </a:xfrm>
          <a:prstGeom prst="rect">
            <a:avLst/>
          </a:prstGeom>
        </p:spPr>
        <p:txBody>
          <a:bodyPr wrap="square">
            <a:spAutoFit/>
          </a:bodyPr>
          <a:lstStyle/>
          <a:p>
            <a:pPr marL="0" lvl="1">
              <a:buClr>
                <a:srgbClr val="FF0000"/>
              </a:buClr>
              <a:buSzPct val="75000"/>
              <a:defRPr/>
            </a:pPr>
            <a:r>
              <a:rPr lang="en-US" sz="2000" dirty="0">
                <a:solidFill>
                  <a:srgbClr val="00B0F0"/>
                </a:solidFill>
                <a:latin typeface="Century Gothic" panose="020B0502020202020204" pitchFamily="34" charset="0"/>
                <a:cs typeface="Times New Roman" panose="02020603050405020304" pitchFamily="18" charset="0"/>
              </a:rPr>
              <a:t>The most likely threat is from the local CISC group seeking to gain freedom of movement by deterring  UNAC and local security force activity in the area of GALESI so they can strengthen their hold and consolidate their support base within the local population.</a:t>
            </a:r>
          </a:p>
          <a:p>
            <a:pPr marL="0" lvl="1">
              <a:buClr>
                <a:srgbClr val="FF0000"/>
              </a:buClr>
              <a:buSzPct val="75000"/>
              <a:defRPr/>
            </a:pPr>
            <a:endParaRPr lang="en-US" sz="2000" dirty="0">
              <a:solidFill>
                <a:srgbClr val="00B0F0"/>
              </a:solidFill>
              <a:latin typeface="Century Gothic" panose="020B0502020202020204" pitchFamily="34" charset="0"/>
              <a:cs typeface="Times New Roman" panose="02020603050405020304" pitchFamily="18" charset="0"/>
            </a:endParaRPr>
          </a:p>
          <a:p>
            <a:pPr marL="0" lvl="1">
              <a:buClr>
                <a:srgbClr val="FF0000"/>
              </a:buClr>
              <a:buSzPct val="75000"/>
              <a:defRPr/>
            </a:pPr>
            <a:r>
              <a:rPr lang="en-US" sz="2000" dirty="0">
                <a:solidFill>
                  <a:srgbClr val="FF0000"/>
                </a:solidFill>
                <a:latin typeface="Century Gothic" panose="020B0502020202020204" pitchFamily="34" charset="0"/>
                <a:cs typeface="Times New Roman" panose="02020603050405020304" pitchFamily="18" charset="0"/>
              </a:rPr>
              <a:t>They likely to use CW IED to bypass ECM to target soft skinned logistics convoys, often following up with small arms fire.  They will also attack UNAC convoys in the same way if the opportunity presents itself, and they can extract without becoming decisively engaged before blending into the local population.  </a:t>
            </a:r>
          </a:p>
          <a:p>
            <a:pPr marL="0" lvl="1">
              <a:buClr>
                <a:srgbClr val="FF0000"/>
              </a:buClr>
              <a:buSzPct val="75000"/>
              <a:defRPr/>
            </a:pPr>
            <a:r>
              <a:rPr lang="en-US" sz="2000" dirty="0">
                <a:solidFill>
                  <a:srgbClr val="FF0000"/>
                </a:solidFill>
                <a:latin typeface="Century Gothic" panose="020B0502020202020204" pitchFamily="34" charset="0"/>
                <a:cs typeface="Times New Roman" panose="02020603050405020304" pitchFamily="18" charset="0"/>
              </a:rPr>
              <a:t> </a:t>
            </a:r>
          </a:p>
          <a:p>
            <a:pPr marL="0" lvl="1">
              <a:buClr>
                <a:srgbClr val="FF0000"/>
              </a:buClr>
              <a:buSzPct val="75000"/>
              <a:defRPr/>
            </a:pPr>
            <a:r>
              <a:rPr lang="en-US" sz="2000" dirty="0">
                <a:solidFill>
                  <a:srgbClr val="F79646">
                    <a:lumMod val="75000"/>
                  </a:srgbClr>
                </a:solidFill>
                <a:latin typeface="Century Gothic" panose="020B0502020202020204" pitchFamily="34" charset="0"/>
                <a:cs typeface="Times New Roman" panose="02020603050405020304" pitchFamily="18" charset="0"/>
              </a:rPr>
              <a:t>IEDs are likely to be laid at vulnerable points on the rural/urban interface and the firing point or lookouts will have line of sight to the target from built up areas. </a:t>
            </a:r>
            <a:endParaRPr lang="en-US" sz="2000" dirty="0">
              <a:solidFill>
                <a:srgbClr val="4F81BD">
                  <a:lumMod val="50000"/>
                </a:srgbClr>
              </a:solidFill>
              <a:latin typeface="Century Gothic" panose="020B0502020202020204" pitchFamily="34" charset="0"/>
              <a:cs typeface="Times New Roman" panose="02020603050405020304" pitchFamily="18" charset="0"/>
            </a:endParaRPr>
          </a:p>
        </p:txBody>
      </p:sp>
      <p:sp>
        <p:nvSpPr>
          <p:cNvPr id="11" name="Title 10">
            <a:extLst>
              <a:ext uri="{FF2B5EF4-FFF2-40B4-BE49-F238E27FC236}">
                <a16:creationId xmlns:a16="http://schemas.microsoft.com/office/drawing/2014/main" id="{62B493DF-A2E6-0818-6D5F-9BFF69FC18BB}"/>
              </a:ext>
            </a:extLst>
          </p:cNvPr>
          <p:cNvSpPr>
            <a:spLocks noGrp="1"/>
          </p:cNvSpPr>
          <p:nvPr>
            <p:ph type="title"/>
          </p:nvPr>
        </p:nvSpPr>
        <p:spPr>
          <a:xfrm>
            <a:off x="732630" y="24450"/>
            <a:ext cx="8543925" cy="773087"/>
          </a:xfrm>
        </p:spPr>
        <p:txBody>
          <a:bodyPr/>
          <a:lstStyle/>
          <a:p>
            <a:r>
              <a:rPr lang="en-GB" dirty="0"/>
              <a:t>Threat Summary</a:t>
            </a:r>
          </a:p>
        </p:txBody>
      </p:sp>
    </p:spTree>
    <p:extLst>
      <p:ext uri="{BB962C8B-B14F-4D97-AF65-F5344CB8AC3E}">
        <p14:creationId xmlns:p14="http://schemas.microsoft.com/office/powerpoint/2010/main" val="32324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0"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91"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9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3498B4-C3DF-4E01-BF64-7C07283C2ACC}"/>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38" y="76200"/>
            <a:ext cx="600462" cy="509981"/>
          </a:xfrm>
          <a:prstGeom prst="rect">
            <a:avLst/>
          </a:prstGeom>
        </p:spPr>
      </p:pic>
      <p:sp>
        <p:nvSpPr>
          <p:cNvPr id="19457" name="Rectangle 2"/>
          <p:cNvSpPr>
            <a:spLocks noGrp="1" noChangeArrowheads="1"/>
          </p:cNvSpPr>
          <p:nvPr>
            <p:ph type="title"/>
          </p:nvPr>
        </p:nvSpPr>
        <p:spPr>
          <a:xfrm>
            <a:off x="766412" y="712269"/>
            <a:ext cx="2738936" cy="5502264"/>
          </a:xfrm>
        </p:spPr>
        <p:txBody>
          <a:bodyPr rtlCol="0">
            <a:normAutofit/>
          </a:bodyPr>
          <a:lstStyle/>
          <a:p>
            <a:pPr eaLnBrk="1" fontAlgn="auto" hangingPunct="1">
              <a:spcAft>
                <a:spcPts val="0"/>
              </a:spcAft>
              <a:defRPr/>
            </a:pPr>
            <a:r>
              <a:rPr lang="en-GB" sz="3700" dirty="0">
                <a:solidFill>
                  <a:srgbClr val="FFFFFF"/>
                </a:solidFill>
                <a:latin typeface="Century Gothic" charset="0"/>
                <a:ea typeface="MS PGothic" charset="0"/>
                <a:cs typeface="MS PGothic" charset="0"/>
              </a:rPr>
              <a:t>Terminal Learning Objectives</a:t>
            </a:r>
            <a:endParaRPr lang="en-GB" sz="3700" dirty="0">
              <a:solidFill>
                <a:srgbClr val="FFFFFF"/>
              </a:solidFill>
              <a:latin typeface="+mj-lt"/>
              <a:ea typeface="MS PGothic" charset="0"/>
              <a:cs typeface="MS PGothic" charset="0"/>
            </a:endParaRPr>
          </a:p>
        </p:txBody>
      </p:sp>
      <p:graphicFrame>
        <p:nvGraphicFramePr>
          <p:cNvPr id="19492" name="Rectangle 3"/>
          <p:cNvGraphicFramePr>
            <a:graphicFrameLocks noGrp="1"/>
          </p:cNvGraphicFramePr>
          <p:nvPr>
            <p:ph idx="1"/>
            <p:extLst>
              <p:ext uri="{D42A27DB-BD31-4B8C-83A1-F6EECF244321}">
                <p14:modId xmlns:p14="http://schemas.microsoft.com/office/powerpoint/2010/main" val="2946730687"/>
              </p:ext>
            </p:extLst>
          </p:nvPr>
        </p:nvGraphicFramePr>
        <p:xfrm>
          <a:off x="4290020" y="642938"/>
          <a:ext cx="5093593"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3CFE7B40-648F-4F5B-A98C-1050DD286A77}"/>
              </a:ext>
            </a:extLst>
          </p:cNvPr>
          <p:cNvSpPr>
            <a:spLocks noGrp="1"/>
          </p:cNvSpPr>
          <p:nvPr>
            <p:ph type="sldNum" sz="quarter" idx="14"/>
          </p:nvPr>
        </p:nvSpPr>
        <p:spPr/>
        <p:txBody>
          <a:bodyPr/>
          <a:lstStyle/>
          <a:p>
            <a:fld id="{51360DE6-1F00-4D37-920B-8306E906ABB0}" type="slidenum">
              <a:rPr lang="en-US" altLang="ja-JP" smtClean="0"/>
              <a:pPr/>
              <a:t>3</a:t>
            </a:fld>
            <a:endParaRPr lang="en-US" altLang="ja-JP" dirty="0"/>
          </a:p>
        </p:txBody>
      </p:sp>
    </p:spTree>
    <p:extLst>
      <p:ext uri="{BB962C8B-B14F-4D97-AF65-F5344CB8AC3E}">
        <p14:creationId xmlns:p14="http://schemas.microsoft.com/office/powerpoint/2010/main" val="2835871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B1187D-746C-56FC-8F9D-0AFFB621C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64E57-7F14-417B-9F17-213495657584}"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 name="Picture 2" descr="A group of red flags in the dirt&#10;&#10;Description automatically generated">
            <a:extLst>
              <a:ext uri="{FF2B5EF4-FFF2-40B4-BE49-F238E27FC236}">
                <a16:creationId xmlns:a16="http://schemas.microsoft.com/office/drawing/2014/main" id="{277F8059-EAA6-3C18-80A4-BB64DAD74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64" y="800100"/>
            <a:ext cx="9338671" cy="5257800"/>
          </a:xfrm>
          <a:prstGeom prst="rect">
            <a:avLst/>
          </a:prstGeom>
        </p:spPr>
      </p:pic>
      <p:pic>
        <p:nvPicPr>
          <p:cNvPr id="4" name="Picture 3">
            <a:extLst>
              <a:ext uri="{FF2B5EF4-FFF2-40B4-BE49-F238E27FC236}">
                <a16:creationId xmlns:a16="http://schemas.microsoft.com/office/drawing/2014/main" id="{982EC1C7-83B4-0AB2-304F-6DCA16EAD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64" y="6121399"/>
            <a:ext cx="1950244" cy="619125"/>
          </a:xfrm>
          <a:prstGeom prst="rect">
            <a:avLst/>
          </a:prstGeom>
        </p:spPr>
      </p:pic>
      <p:sp>
        <p:nvSpPr>
          <p:cNvPr id="6" name="TextBox 5">
            <a:extLst>
              <a:ext uri="{FF2B5EF4-FFF2-40B4-BE49-F238E27FC236}">
                <a16:creationId xmlns:a16="http://schemas.microsoft.com/office/drawing/2014/main" id="{52BD8CEB-40EC-A462-2780-C717C7F3F445}"/>
              </a:ext>
            </a:extLst>
          </p:cNvPr>
          <p:cNvSpPr txBox="1"/>
          <p:nvPr/>
        </p:nvSpPr>
        <p:spPr>
          <a:xfrm>
            <a:off x="2513654" y="162394"/>
            <a:ext cx="4878689" cy="542456"/>
          </a:xfrm>
          <a:prstGeom prst="rect">
            <a:avLst/>
          </a:prstGeom>
          <a:solidFill>
            <a:schemeClr val="lt1">
              <a:hueOff val="0"/>
              <a:satOff val="0"/>
              <a:lumOff val="0"/>
              <a:alpha val="64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25" b="0" i="0" u="none" strike="noStrike" kern="1200" cap="none" spc="0" normalizeH="0" baseline="0" noProof="0">
                <a:ln>
                  <a:noFill/>
                </a:ln>
                <a:solidFill>
                  <a:srgbClr val="1F497D">
                    <a:lumMod val="60000"/>
                    <a:lumOff val="40000"/>
                  </a:srgbClr>
                </a:solidFill>
                <a:effectLst/>
                <a:uLnTx/>
                <a:uFillTx/>
                <a:latin typeface="Century Gothic" panose="020B0502020202020204" pitchFamily="34" charset="0"/>
                <a:ea typeface="+mn-ea"/>
                <a:cs typeface="+mn-cs"/>
              </a:rPr>
              <a:t>Questions? </a:t>
            </a:r>
          </a:p>
        </p:txBody>
      </p:sp>
    </p:spTree>
    <p:extLst>
      <p:ext uri="{BB962C8B-B14F-4D97-AF65-F5344CB8AC3E}">
        <p14:creationId xmlns:p14="http://schemas.microsoft.com/office/powerpoint/2010/main" val="378406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2.4.1</a:t>
            </a:r>
            <a:r>
              <a:rPr lang="en-US" sz="3200" dirty="0">
                <a:solidFill>
                  <a:prstClr val="white"/>
                </a:solidFill>
                <a:latin typeface="Century Gothic" panose="020B0502020202020204" pitchFamily="34" charset="0"/>
                <a:ea typeface="+mn-ea"/>
                <a:cs typeface="+mn-cs"/>
              </a:rPr>
              <a:t> Introduction to Threat Assessment</a:t>
            </a:r>
            <a:r>
              <a:rPr lang="en-US" sz="3200" kern="1200" dirty="0">
                <a:solidFill>
                  <a:prstClr val="white"/>
                </a:solidFill>
                <a:latin typeface="Century Gothic" panose="020B0502020202020204" pitchFamily="34" charset="0"/>
                <a:ea typeface="+mn-ea"/>
                <a:cs typeface="+mn-cs"/>
              </a:rPr>
              <a:t> </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4</a:t>
            </a:fld>
            <a:endParaRPr lang="en-US" altLang="ja-JP" dirty="0"/>
          </a:p>
        </p:txBody>
      </p:sp>
    </p:spTree>
    <p:extLst>
      <p:ext uri="{BB962C8B-B14F-4D97-AF65-F5344CB8AC3E}">
        <p14:creationId xmlns:p14="http://schemas.microsoft.com/office/powerpoint/2010/main" val="41654810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58017" y="1062222"/>
            <a:ext cx="8693150" cy="1807028"/>
          </a:xfrm>
        </p:spPr>
        <p:txBody>
          <a:bodyPr/>
          <a:lstStyle/>
          <a:p>
            <a:pPr marL="0" indent="0" algn="ctr">
              <a:buNone/>
            </a:pPr>
            <a:r>
              <a:rPr lang="en-US" dirty="0">
                <a:latin typeface="Century Gothic" panose="020B0502020202020204" pitchFamily="34" charset="0"/>
              </a:rPr>
              <a:t>C-IED Threat Assessment is a simple process that allows us to combine intelligence with knowledge of the local environment and an understanding of an adversary to determine the </a:t>
            </a:r>
            <a:r>
              <a:rPr lang="en-US" b="1" dirty="0">
                <a:latin typeface="Century Gothic" panose="020B0502020202020204" pitchFamily="34" charset="0"/>
              </a:rPr>
              <a:t>most likely</a:t>
            </a:r>
            <a:r>
              <a:rPr lang="en-US" dirty="0">
                <a:latin typeface="Century Gothic" panose="020B0502020202020204" pitchFamily="34" charset="0"/>
              </a:rPr>
              <a:t> location, time and type of an IED attack and the driving forces behind it.</a:t>
            </a:r>
          </a:p>
          <a:p>
            <a:endParaRPr lang="en-GB" dirty="0">
              <a:latin typeface="Century Gothic" panose="020B0502020202020204" pitchFamily="34" charset="0"/>
            </a:endParaRPr>
          </a:p>
        </p:txBody>
      </p:sp>
      <p:sp>
        <p:nvSpPr>
          <p:cNvPr id="4" name="Title 3"/>
          <p:cNvSpPr>
            <a:spLocks noGrp="1"/>
          </p:cNvSpPr>
          <p:nvPr>
            <p:ph type="title"/>
          </p:nvPr>
        </p:nvSpPr>
        <p:spPr/>
        <p:txBody>
          <a:bodyPr/>
          <a:lstStyle/>
          <a:p>
            <a:r>
              <a:rPr lang="en-US" sz="2800" dirty="0"/>
              <a:t>Intro to Threat Assessment</a:t>
            </a:r>
            <a:endParaRPr lang="en-GB" sz="2800" dirty="0"/>
          </a:p>
        </p:txBody>
      </p:sp>
      <p:pic>
        <p:nvPicPr>
          <p:cNvPr id="5" name="Picture 4">
            <a:extLst>
              <a:ext uri="{FF2B5EF4-FFF2-40B4-BE49-F238E27FC236}">
                <a16:creationId xmlns:a16="http://schemas.microsoft.com/office/drawing/2014/main" id="{AA4CE9DB-BD09-5B09-2FA3-9CF7863CEECF}"/>
              </a:ext>
            </a:extLst>
          </p:cNvPr>
          <p:cNvPicPr>
            <a:picLocks noChangeAspect="1"/>
          </p:cNvPicPr>
          <p:nvPr/>
        </p:nvPicPr>
        <p:blipFill rotWithShape="1">
          <a:blip r:embed="rId3"/>
          <a:srcRect t="6586" r="6244" b="6992"/>
          <a:stretch/>
        </p:blipFill>
        <p:spPr>
          <a:xfrm>
            <a:off x="3173879" y="3131206"/>
            <a:ext cx="3657600" cy="3722222"/>
          </a:xfrm>
          <a:prstGeom prst="rect">
            <a:avLst/>
          </a:prstGeom>
        </p:spPr>
      </p:pic>
    </p:spTree>
    <p:extLst>
      <p:ext uri="{BB962C8B-B14F-4D97-AF65-F5344CB8AC3E}">
        <p14:creationId xmlns:p14="http://schemas.microsoft.com/office/powerpoint/2010/main" val="422127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362" y="156646"/>
            <a:ext cx="8543925" cy="773087"/>
          </a:xfrm>
        </p:spPr>
        <p:txBody>
          <a:bodyPr>
            <a:normAutofit/>
          </a:bodyPr>
          <a:lstStyle/>
          <a:p>
            <a:r>
              <a:rPr lang="en-US" dirty="0"/>
              <a:t>Intro to Threat Assessment</a:t>
            </a:r>
            <a:endParaRPr lang="en-GB" dirty="0"/>
          </a:p>
        </p:txBody>
      </p:sp>
      <p:pic>
        <p:nvPicPr>
          <p:cNvPr id="3" name="Picture 2">
            <a:extLst>
              <a:ext uri="{FF2B5EF4-FFF2-40B4-BE49-F238E27FC236}">
                <a16:creationId xmlns:a16="http://schemas.microsoft.com/office/drawing/2014/main" id="{FC5E04F8-37B7-0D77-AC40-49872C2B8BC9}"/>
              </a:ext>
            </a:extLst>
          </p:cNvPr>
          <p:cNvPicPr>
            <a:picLocks noChangeAspect="1"/>
          </p:cNvPicPr>
          <p:nvPr/>
        </p:nvPicPr>
        <p:blipFill>
          <a:blip r:embed="rId3"/>
          <a:stretch>
            <a:fillRect/>
          </a:stretch>
        </p:blipFill>
        <p:spPr>
          <a:xfrm>
            <a:off x="3922381" y="960213"/>
            <a:ext cx="2061236" cy="1452379"/>
          </a:xfrm>
          <a:prstGeom prst="rect">
            <a:avLst/>
          </a:prstGeom>
        </p:spPr>
      </p:pic>
      <p:pic>
        <p:nvPicPr>
          <p:cNvPr id="5" name="Picture 4">
            <a:extLst>
              <a:ext uri="{FF2B5EF4-FFF2-40B4-BE49-F238E27FC236}">
                <a16:creationId xmlns:a16="http://schemas.microsoft.com/office/drawing/2014/main" id="{4BD276D0-526F-B5D6-5507-1ECCFFE35AC0}"/>
              </a:ext>
            </a:extLst>
          </p:cNvPr>
          <p:cNvPicPr>
            <a:picLocks noChangeAspect="1"/>
          </p:cNvPicPr>
          <p:nvPr/>
        </p:nvPicPr>
        <p:blipFill rotWithShape="1">
          <a:blip r:embed="rId4"/>
          <a:srcRect t="6586" r="6244" b="6992"/>
          <a:stretch/>
        </p:blipFill>
        <p:spPr>
          <a:xfrm>
            <a:off x="3567774" y="2458312"/>
            <a:ext cx="2770452" cy="2819400"/>
          </a:xfrm>
          <a:prstGeom prst="rect">
            <a:avLst/>
          </a:prstGeom>
        </p:spPr>
      </p:pic>
      <p:pic>
        <p:nvPicPr>
          <p:cNvPr id="6" name="Picture 5">
            <a:extLst>
              <a:ext uri="{FF2B5EF4-FFF2-40B4-BE49-F238E27FC236}">
                <a16:creationId xmlns:a16="http://schemas.microsoft.com/office/drawing/2014/main" id="{6CF38237-67C5-943C-BC1C-2925DC4E2063}"/>
              </a:ext>
            </a:extLst>
          </p:cNvPr>
          <p:cNvPicPr>
            <a:picLocks noChangeAspect="1"/>
          </p:cNvPicPr>
          <p:nvPr/>
        </p:nvPicPr>
        <p:blipFill>
          <a:blip r:embed="rId5"/>
          <a:stretch>
            <a:fillRect/>
          </a:stretch>
        </p:blipFill>
        <p:spPr>
          <a:xfrm>
            <a:off x="6338226" y="4572000"/>
            <a:ext cx="3316224" cy="1865376"/>
          </a:xfrm>
          <a:prstGeom prst="rect">
            <a:avLst/>
          </a:prstGeom>
        </p:spPr>
      </p:pic>
      <p:pic>
        <p:nvPicPr>
          <p:cNvPr id="7" name="Picture 6">
            <a:extLst>
              <a:ext uri="{FF2B5EF4-FFF2-40B4-BE49-F238E27FC236}">
                <a16:creationId xmlns:a16="http://schemas.microsoft.com/office/drawing/2014/main" id="{924ADD92-4255-D763-6282-A3DD186624E7}"/>
              </a:ext>
            </a:extLst>
          </p:cNvPr>
          <p:cNvPicPr>
            <a:picLocks noChangeAspect="1"/>
          </p:cNvPicPr>
          <p:nvPr/>
        </p:nvPicPr>
        <p:blipFill>
          <a:blip r:embed="rId6"/>
          <a:stretch>
            <a:fillRect/>
          </a:stretch>
        </p:blipFill>
        <p:spPr>
          <a:xfrm>
            <a:off x="524849" y="4405270"/>
            <a:ext cx="2931781" cy="2198836"/>
          </a:xfrm>
          <a:prstGeom prst="rect">
            <a:avLst/>
          </a:prstGeom>
        </p:spPr>
      </p:pic>
    </p:spTree>
    <p:extLst>
      <p:ext uri="{BB962C8B-B14F-4D97-AF65-F5344CB8AC3E}">
        <p14:creationId xmlns:p14="http://schemas.microsoft.com/office/powerpoint/2010/main" val="65476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Intro to Threat Assessment</a:t>
            </a:r>
            <a:endParaRPr lang="en-GB" sz="2800" dirty="0"/>
          </a:p>
        </p:txBody>
      </p:sp>
      <p:pic>
        <p:nvPicPr>
          <p:cNvPr id="5" name="Picture 4">
            <a:extLst>
              <a:ext uri="{FF2B5EF4-FFF2-40B4-BE49-F238E27FC236}">
                <a16:creationId xmlns:a16="http://schemas.microsoft.com/office/drawing/2014/main" id="{AA4CE9DB-BD09-5B09-2FA3-9CF7863CEECF}"/>
              </a:ext>
            </a:extLst>
          </p:cNvPr>
          <p:cNvPicPr>
            <a:picLocks noChangeAspect="1"/>
          </p:cNvPicPr>
          <p:nvPr/>
        </p:nvPicPr>
        <p:blipFill rotWithShape="1">
          <a:blip r:embed="rId3"/>
          <a:srcRect t="6586" r="6244" b="6992"/>
          <a:stretch/>
        </p:blipFill>
        <p:spPr>
          <a:xfrm>
            <a:off x="2362200" y="782297"/>
            <a:ext cx="5181600" cy="5273148"/>
          </a:xfrm>
          <a:prstGeom prst="rect">
            <a:avLst/>
          </a:prstGeom>
        </p:spPr>
      </p:pic>
    </p:spTree>
    <p:extLst>
      <p:ext uri="{BB962C8B-B14F-4D97-AF65-F5344CB8AC3E}">
        <p14:creationId xmlns:p14="http://schemas.microsoft.com/office/powerpoint/2010/main" val="16434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2.4.2 Source of Information and Intelligence </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8</a:t>
            </a:fld>
            <a:endParaRPr lang="en-US" altLang="ja-JP" dirty="0"/>
          </a:p>
        </p:txBody>
      </p:sp>
    </p:spTree>
    <p:extLst>
      <p:ext uri="{BB962C8B-B14F-4D97-AF65-F5344CB8AC3E}">
        <p14:creationId xmlns:p14="http://schemas.microsoft.com/office/powerpoint/2010/main" val="28982865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362" y="156646"/>
            <a:ext cx="8543925" cy="773087"/>
          </a:xfrm>
        </p:spPr>
        <p:txBody>
          <a:bodyPr>
            <a:normAutofit/>
          </a:bodyPr>
          <a:lstStyle/>
          <a:p>
            <a:r>
              <a:rPr lang="en-US" dirty="0"/>
              <a:t>Sources of Information and Intelligence</a:t>
            </a:r>
            <a:endParaRPr lang="en-GB" dirty="0"/>
          </a:p>
        </p:txBody>
      </p:sp>
      <p:sp>
        <p:nvSpPr>
          <p:cNvPr id="3" name="Oval 2">
            <a:extLst>
              <a:ext uri="{FF2B5EF4-FFF2-40B4-BE49-F238E27FC236}">
                <a16:creationId xmlns:a16="http://schemas.microsoft.com/office/drawing/2014/main" id="{0338DF2D-67A6-9507-D762-36F39AB6D64A}"/>
              </a:ext>
            </a:extLst>
          </p:cNvPr>
          <p:cNvSpPr/>
          <p:nvPr/>
        </p:nvSpPr>
        <p:spPr>
          <a:xfrm>
            <a:off x="304800" y="914493"/>
            <a:ext cx="1676400" cy="1600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Intention</a:t>
            </a:r>
            <a:endParaRPr lang="en-GB" sz="1400" dirty="0">
              <a:latin typeface="Century Gothic" panose="020B0502020202020204" pitchFamily="34" charset="0"/>
            </a:endParaRPr>
          </a:p>
        </p:txBody>
      </p:sp>
      <p:sp>
        <p:nvSpPr>
          <p:cNvPr id="5" name="Oval 4">
            <a:extLst>
              <a:ext uri="{FF2B5EF4-FFF2-40B4-BE49-F238E27FC236}">
                <a16:creationId xmlns:a16="http://schemas.microsoft.com/office/drawing/2014/main" id="{62324A21-5AF3-8648-95AD-4EBE3FA4101E}"/>
              </a:ext>
            </a:extLst>
          </p:cNvPr>
          <p:cNvSpPr/>
          <p:nvPr/>
        </p:nvSpPr>
        <p:spPr>
          <a:xfrm>
            <a:off x="304800" y="2855470"/>
            <a:ext cx="1676400" cy="1600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Capability</a:t>
            </a:r>
            <a:endParaRPr lang="en-GB" sz="1400" dirty="0">
              <a:latin typeface="Century Gothic" panose="020B0502020202020204" pitchFamily="34" charset="0"/>
            </a:endParaRPr>
          </a:p>
        </p:txBody>
      </p:sp>
      <p:sp>
        <p:nvSpPr>
          <p:cNvPr id="6" name="Oval 5">
            <a:extLst>
              <a:ext uri="{FF2B5EF4-FFF2-40B4-BE49-F238E27FC236}">
                <a16:creationId xmlns:a16="http://schemas.microsoft.com/office/drawing/2014/main" id="{30BDBEAF-A6DB-89D8-FC90-124079CF04DC}"/>
              </a:ext>
            </a:extLst>
          </p:cNvPr>
          <p:cNvSpPr/>
          <p:nvPr/>
        </p:nvSpPr>
        <p:spPr>
          <a:xfrm>
            <a:off x="304800" y="4796447"/>
            <a:ext cx="1676400" cy="1600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Ground</a:t>
            </a:r>
            <a:endParaRPr lang="en-GB" sz="1400" dirty="0">
              <a:latin typeface="Century Gothic" panose="020B0502020202020204" pitchFamily="34" charset="0"/>
            </a:endParaRPr>
          </a:p>
        </p:txBody>
      </p:sp>
      <p:sp>
        <p:nvSpPr>
          <p:cNvPr id="7" name="TextBox 6">
            <a:extLst>
              <a:ext uri="{FF2B5EF4-FFF2-40B4-BE49-F238E27FC236}">
                <a16:creationId xmlns:a16="http://schemas.microsoft.com/office/drawing/2014/main" id="{4E244284-3F91-3385-BD73-AE9094FE0849}"/>
              </a:ext>
            </a:extLst>
          </p:cNvPr>
          <p:cNvSpPr txBox="1"/>
          <p:nvPr/>
        </p:nvSpPr>
        <p:spPr>
          <a:xfrm>
            <a:off x="2438400" y="929733"/>
            <a:ext cx="674188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Intelligence Reports</a:t>
            </a:r>
          </a:p>
          <a:p>
            <a:pPr marL="342900" indent="-342900">
              <a:buFont typeface="Arial" panose="020B0604020202020204" pitchFamily="34" charset="0"/>
              <a:buChar char="•"/>
            </a:pPr>
            <a:r>
              <a:rPr lang="en-US" sz="2400" dirty="0">
                <a:latin typeface="Century Gothic" panose="020B0502020202020204" pitchFamily="34" charset="0"/>
              </a:rPr>
              <a:t>J2/S2 Cell </a:t>
            </a:r>
          </a:p>
          <a:p>
            <a:pPr marL="342900" indent="-342900">
              <a:buFont typeface="Arial" panose="020B0604020202020204" pitchFamily="34" charset="0"/>
              <a:buChar char="•"/>
            </a:pPr>
            <a:r>
              <a:rPr lang="en-US" sz="2400" dirty="0">
                <a:latin typeface="Century Gothic" panose="020B0502020202020204" pitchFamily="34" charset="0"/>
              </a:rPr>
              <a:t>Engagement</a:t>
            </a:r>
            <a:endParaRPr lang="en-GB" sz="2400" dirty="0">
              <a:latin typeface="Century Gothic" panose="020B0502020202020204" pitchFamily="34" charset="0"/>
            </a:endParaRPr>
          </a:p>
        </p:txBody>
      </p:sp>
      <p:sp>
        <p:nvSpPr>
          <p:cNvPr id="8" name="TextBox 7">
            <a:extLst>
              <a:ext uri="{FF2B5EF4-FFF2-40B4-BE49-F238E27FC236}">
                <a16:creationId xmlns:a16="http://schemas.microsoft.com/office/drawing/2014/main" id="{BE1F8B28-EB07-7735-B9D2-7977037C9530}"/>
              </a:ext>
            </a:extLst>
          </p:cNvPr>
          <p:cNvSpPr txBox="1"/>
          <p:nvPr/>
        </p:nvSpPr>
        <p:spPr>
          <a:xfrm>
            <a:off x="2453640" y="2855470"/>
            <a:ext cx="674188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Historical data </a:t>
            </a:r>
          </a:p>
          <a:p>
            <a:pPr marL="342900" indent="-342900">
              <a:buFont typeface="Arial" panose="020B0604020202020204" pitchFamily="34" charset="0"/>
              <a:buChar char="•"/>
            </a:pPr>
            <a:r>
              <a:rPr lang="en-US" sz="2400" dirty="0">
                <a:latin typeface="Century Gothic" panose="020B0502020202020204" pitchFamily="34" charset="0"/>
              </a:rPr>
              <a:t>Recent incident reports </a:t>
            </a:r>
          </a:p>
          <a:p>
            <a:pPr marL="342900" indent="-342900">
              <a:buFont typeface="Arial" panose="020B0604020202020204" pitchFamily="34" charset="0"/>
              <a:buChar char="•"/>
            </a:pPr>
            <a:r>
              <a:rPr lang="en-US" sz="2400" dirty="0">
                <a:latin typeface="Century Gothic" panose="020B0502020202020204" pitchFamily="34" charset="0"/>
              </a:rPr>
              <a:t>IED trends </a:t>
            </a:r>
          </a:p>
          <a:p>
            <a:pPr marL="342900" indent="-342900">
              <a:buFont typeface="Arial" panose="020B0604020202020204" pitchFamily="34" charset="0"/>
              <a:buChar char="•"/>
            </a:pPr>
            <a:r>
              <a:rPr lang="en-US" sz="2400" dirty="0">
                <a:latin typeface="Century Gothic" panose="020B0502020202020204" pitchFamily="34" charset="0"/>
              </a:rPr>
              <a:t>EOD Cell</a:t>
            </a:r>
            <a:endParaRPr lang="en-GB" sz="2400" dirty="0">
              <a:latin typeface="Century Gothic" panose="020B0502020202020204" pitchFamily="34" charset="0"/>
            </a:endParaRPr>
          </a:p>
        </p:txBody>
      </p:sp>
      <p:sp>
        <p:nvSpPr>
          <p:cNvPr id="9" name="TextBox 8">
            <a:extLst>
              <a:ext uri="{FF2B5EF4-FFF2-40B4-BE49-F238E27FC236}">
                <a16:creationId xmlns:a16="http://schemas.microsoft.com/office/drawing/2014/main" id="{BFEC6DCD-84C3-30C4-0939-CC4246C3DD5E}"/>
              </a:ext>
            </a:extLst>
          </p:cNvPr>
          <p:cNvSpPr txBox="1"/>
          <p:nvPr/>
        </p:nvSpPr>
        <p:spPr>
          <a:xfrm>
            <a:off x="2438399" y="4627051"/>
            <a:ext cx="674188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Military Maps </a:t>
            </a:r>
          </a:p>
          <a:p>
            <a:pPr marL="342900" indent="-342900">
              <a:buFont typeface="Arial" panose="020B0604020202020204" pitchFamily="34" charset="0"/>
              <a:buChar char="•"/>
            </a:pPr>
            <a:r>
              <a:rPr lang="en-US" sz="2400" dirty="0">
                <a:latin typeface="Century Gothic" panose="020B0502020202020204" pitchFamily="34" charset="0"/>
              </a:rPr>
              <a:t>Open source maps – Google </a:t>
            </a:r>
          </a:p>
          <a:p>
            <a:pPr marL="342900" indent="-342900">
              <a:buFont typeface="Arial" panose="020B0604020202020204" pitchFamily="34" charset="0"/>
              <a:buChar char="•"/>
            </a:pPr>
            <a:r>
              <a:rPr lang="en-US" sz="2400" dirty="0">
                <a:latin typeface="Century Gothic" panose="020B0502020202020204" pitchFamily="34" charset="0"/>
              </a:rPr>
              <a:t>Patrol traces</a:t>
            </a:r>
          </a:p>
          <a:p>
            <a:pPr marL="342900" indent="-342900">
              <a:buFont typeface="Arial" panose="020B0604020202020204" pitchFamily="34" charset="0"/>
              <a:buChar char="•"/>
            </a:pPr>
            <a:r>
              <a:rPr lang="en-US" sz="2400" dirty="0">
                <a:latin typeface="Century Gothic" panose="020B0502020202020204" pitchFamily="34" charset="0"/>
              </a:rPr>
              <a:t>Hotspot Maps</a:t>
            </a:r>
          </a:p>
          <a:p>
            <a:pPr marL="342900" indent="-342900">
              <a:buFont typeface="Arial" panose="020B0604020202020204" pitchFamily="34" charset="0"/>
              <a:buChar char="•"/>
            </a:pPr>
            <a:r>
              <a:rPr lang="en-US" sz="2400" dirty="0">
                <a:latin typeface="Century Gothic" panose="020B0502020202020204" pitchFamily="34" charset="0"/>
              </a:rPr>
              <a:t>Human Terrain Analysis</a:t>
            </a:r>
          </a:p>
        </p:txBody>
      </p:sp>
    </p:spTree>
    <p:extLst>
      <p:ext uri="{BB962C8B-B14F-4D97-AF65-F5344CB8AC3E}">
        <p14:creationId xmlns:p14="http://schemas.microsoft.com/office/powerpoint/2010/main" val="1678027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faef953-2cda-4d9d-b070-85228d2d3b5f">
      <Terms xmlns="http://schemas.microsoft.com/office/infopath/2007/PartnerControls"/>
    </lcf76f155ced4ddcb4097134ff3c332f>
    <_Flow_SignoffStatus xmlns="ffaef953-2cda-4d9d-b070-85228d2d3b5f" xsi:nil="true"/>
    <_x0023_ xmlns="ffaef953-2cda-4d9d-b070-85228d2d3b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23" ma:contentTypeDescription="Create a new document." ma:contentTypeScope="" ma:versionID="c5f28d0370c2ddf175eb7151bd9e5876">
  <xsd:schema xmlns:xsd="http://www.w3.org/2001/XMLSchema" xmlns:xs="http://www.w3.org/2001/XMLSchema" xmlns:p="http://schemas.microsoft.com/office/2006/metadata/properties" xmlns:ns2="ffaef953-2cda-4d9d-b070-85228d2d3b5f" xmlns:ns3="756f3f7a-cc20-4157-bc78-ddc9769d8db6" xmlns:ns4="985ec44e-1bab-4c0b-9df0-6ba128686fc9" targetNamespace="http://schemas.microsoft.com/office/2006/metadata/properties" ma:root="true" ma:fieldsID="f2cbe3a3fd8abb7a28bcecb25eabb7e5" ns2:_="" ns3:_="" ns4:_="">
    <xsd:import namespace="ffaef953-2cda-4d9d-b070-85228d2d3b5f"/>
    <xsd:import namespace="756f3f7a-cc20-4157-bc78-ddc9769d8db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48d4a9f-cfb2-42af-b391-1b84484739eb}" ma:internalName="TaxCatchAll" ma:showField="CatchAllData" ma:web="756f3f7a-cc20-4157-bc78-ddc9769d8d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2F2C23-2DE9-41DB-96E5-A17F9ADCD5F2}">
  <ds:schemaRefs>
    <ds:schemaRef ds:uri="http://schemas.microsoft.com/sharepoint/v3/contenttype/forms"/>
  </ds:schemaRefs>
</ds:datastoreItem>
</file>

<file path=customXml/itemProps2.xml><?xml version="1.0" encoding="utf-8"?>
<ds:datastoreItem xmlns:ds="http://schemas.openxmlformats.org/officeDocument/2006/customXml" ds:itemID="{50E5F7E0-50ED-44F8-85C6-2B06E72F00F3}">
  <ds:schemaRefs>
    <ds:schemaRef ds:uri="http://schemas.microsoft.com/office/2006/documentManagement/types"/>
    <ds:schemaRef ds:uri="985ec44e-1bab-4c0b-9df0-6ba128686fc9"/>
    <ds:schemaRef ds:uri="35812a0a-7ebc-4252-8f93-247b2045ed4f"/>
    <ds:schemaRef ds:uri="http://www.w3.org/XML/1998/namespace"/>
    <ds:schemaRef ds:uri="http://purl.org/dc/elements/1.1/"/>
    <ds:schemaRef ds:uri="http://purl.org/dc/terms/"/>
    <ds:schemaRef ds:uri="http://purl.org/dc/dcmitype/"/>
    <ds:schemaRef ds:uri="db065248-edff-472c-af6e-a9abf8433378"/>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F4A1A7B-72BC-4274-B7B6-F44CA5A3B9EA}"/>
</file>

<file path=docProps/app.xml><?xml version="1.0" encoding="utf-8"?>
<Properties xmlns="http://schemas.openxmlformats.org/officeDocument/2006/extended-properties" xmlns:vt="http://schemas.openxmlformats.org/officeDocument/2006/docPropsVTypes">
  <Template/>
  <TotalTime>76821</TotalTime>
  <Words>3670</Words>
  <Application>Microsoft Office PowerPoint</Application>
  <PresentationFormat>A4 Paper (210x297 mm)</PresentationFormat>
  <Paragraphs>284</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2_Office Theme</vt:lpstr>
      <vt:lpstr>3_Office Theme</vt:lpstr>
      <vt:lpstr>AASC Lesson 1.4: Threat Assessment</vt:lpstr>
      <vt:lpstr>Overview</vt:lpstr>
      <vt:lpstr>Terminal Learning Objectives</vt:lpstr>
      <vt:lpstr>2.4.1 Introduction to Threat Assessment </vt:lpstr>
      <vt:lpstr>Intro to Threat Assessment</vt:lpstr>
      <vt:lpstr>Intro to Threat Assessment</vt:lpstr>
      <vt:lpstr>Intro to Threat Assessment</vt:lpstr>
      <vt:lpstr>2.4.2 Source of Information and Intelligence </vt:lpstr>
      <vt:lpstr>Sources of Information and Intelligence</vt:lpstr>
      <vt:lpstr>2.4.3 Aggressor Intent  </vt:lpstr>
      <vt:lpstr>Aggressor Intent </vt:lpstr>
      <vt:lpstr>Aggressor Intent </vt:lpstr>
      <vt:lpstr>Aggressor Intent </vt:lpstr>
      <vt:lpstr>Aggressor Intent </vt:lpstr>
      <vt:lpstr>Aggressor Intent </vt:lpstr>
      <vt:lpstr>Aggressor Intent </vt:lpstr>
      <vt:lpstr>2.4.4 Aggressor Capability </vt:lpstr>
      <vt:lpstr>Capability </vt:lpstr>
      <vt:lpstr>Aggressor Capability </vt:lpstr>
      <vt:lpstr>Aggressor Capability </vt:lpstr>
      <vt:lpstr>Aggressor Capability </vt:lpstr>
      <vt:lpstr>Aggressor Capability </vt:lpstr>
      <vt:lpstr>2.4.5 Aggressor Opportunity (Environment – human and physical terrain) </vt:lpstr>
      <vt:lpstr>Aggressor Opportunity</vt:lpstr>
      <vt:lpstr>2.4.6 Issuing a Threat Assessment Summary</vt:lpstr>
      <vt:lpstr>Threat Summary</vt:lpstr>
      <vt:lpstr>Threat Summary</vt:lpstr>
      <vt:lpstr>Threat Summary</vt:lpstr>
      <vt:lpstr>Threat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IED-TM Module 3:  IED-TM Fundamentals</dc:title>
  <dc:creator>Rory James Mc Cann</dc:creator>
  <cp:lastModifiedBy>Jordan Palli Oliver Sorabjee</cp:lastModifiedBy>
  <cp:revision>1122</cp:revision>
  <cp:lastPrinted>2016-12-06T23:10:49Z</cp:lastPrinted>
  <dcterms:created xsi:type="dcterms:W3CDTF">2006-08-16T00:00:00Z</dcterms:created>
  <dcterms:modified xsi:type="dcterms:W3CDTF">2025-07-24T09:02:24Z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y fmtid="{D5CDD505-2E9C-101B-9397-08002B2CF9AE}" pid="3" name="MediaServiceImageTags">
    <vt:lpwstr/>
  </property>
  <property fmtid="{D5CDD505-2E9C-101B-9397-08002B2CF9AE}" pid="4" name="MSIP_Label_d8a60473-494b-4586-a1bb-b0e663054676_Enabled">
    <vt:lpwstr>true</vt:lpwstr>
  </property>
  <property fmtid="{D5CDD505-2E9C-101B-9397-08002B2CF9AE}" pid="5" name="MSIP_Label_d8a60473-494b-4586-a1bb-b0e663054676_SetDate">
    <vt:lpwstr>2025-03-26T09:08:42Z</vt:lpwstr>
  </property>
  <property fmtid="{D5CDD505-2E9C-101B-9397-08002B2CF9AE}" pid="6" name="MSIP_Label_d8a60473-494b-4586-a1bb-b0e663054676_Method">
    <vt:lpwstr>Privileged</vt:lpwstr>
  </property>
  <property fmtid="{D5CDD505-2E9C-101B-9397-08002B2CF9AE}" pid="7" name="MSIP_Label_d8a60473-494b-4586-a1bb-b0e663054676_Name">
    <vt:lpwstr>MOD-1-O-‘UNMARKED’</vt:lpwstr>
  </property>
  <property fmtid="{D5CDD505-2E9C-101B-9397-08002B2CF9AE}" pid="8" name="MSIP_Label_d8a60473-494b-4586-a1bb-b0e663054676_SiteId">
    <vt:lpwstr>be7760ed-5953-484b-ae95-d0a16dfa09e5</vt:lpwstr>
  </property>
  <property fmtid="{D5CDD505-2E9C-101B-9397-08002B2CF9AE}" pid="9" name="MSIP_Label_d8a60473-494b-4586-a1bb-b0e663054676_ActionId">
    <vt:lpwstr>6c458c9c-721a-44bc-ab81-5f6d27157e9b</vt:lpwstr>
  </property>
  <property fmtid="{D5CDD505-2E9C-101B-9397-08002B2CF9AE}" pid="10" name="MSIP_Label_d8a60473-494b-4586-a1bb-b0e663054676_ContentBits">
    <vt:lpwstr>0</vt:lpwstr>
  </property>
</Properties>
</file>